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11"/>
  </p:notes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460E4-247B-4725-BA2B-81FF574D9890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2904A-7AE4-4E51-ADCF-1BF224995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C9FE05-A78B-43E0-8407-EFF3F66DAF4E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9CFE39-01CC-44FF-BE17-76CBE2858C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C9FE05-A78B-43E0-8407-EFF3F66DAF4E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9CFE39-01CC-44FF-BE17-76CBE2858C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C9FE05-A78B-43E0-8407-EFF3F66DAF4E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9CFE39-01CC-44FF-BE17-76CBE2858C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C9FE05-A78B-43E0-8407-EFF3F66DAF4E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9CFE39-01CC-44FF-BE17-76CBE2858C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C9FE05-A78B-43E0-8407-EFF3F66DAF4E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9CFE39-01CC-44FF-BE17-76CBE2858C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C9FE05-A78B-43E0-8407-EFF3F66DAF4E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9CFE39-01CC-44FF-BE17-76CBE2858C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C9FE05-A78B-43E0-8407-EFF3F66DAF4E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9CFE39-01CC-44FF-BE17-76CBE2858C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C9FE05-A78B-43E0-8407-EFF3F66DAF4E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9CFE39-01CC-44FF-BE17-76CBE2858C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C9FE05-A78B-43E0-8407-EFF3F66DAF4E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9CFE39-01CC-44FF-BE17-76CBE2858C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C9FE05-A78B-43E0-8407-EFF3F66DAF4E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9CFE39-01CC-44FF-BE17-76CBE2858C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98C9FE05-A78B-43E0-8407-EFF3F66DAF4E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29CFE39-01CC-44FF-BE17-76CBE2858C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8C9FE05-A78B-43E0-8407-EFF3F66DAF4E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29CFE39-01CC-44FF-BE17-76CBE2858C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ransition spd="slow"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d.wikipedia.org/wiki/Komute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d.wikipedia.org/wiki/Japan_Railways" TargetMode="External"/><Relationship Id="rId5" Type="http://schemas.openxmlformats.org/officeDocument/2006/relationships/hyperlink" Target="http://id.wikipedia.org/wiki/Osaka" TargetMode="External"/><Relationship Id="rId4" Type="http://schemas.openxmlformats.org/officeDocument/2006/relationships/hyperlink" Target="http://id.wikipedia.org/wiki/Tokyo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12064"/>
            <a:ext cx="7772400" cy="914400"/>
          </a:xfrm>
        </p:spPr>
        <p:txBody>
          <a:bodyPr/>
          <a:lstStyle/>
          <a:p>
            <a:pPr algn="ctr"/>
            <a:r>
              <a:rPr lang="en-US" dirty="0" smtClean="0">
                <a:latin typeface="Harrington" pitchFamily="82" charset="0"/>
              </a:rPr>
              <a:t>TRANSPORTASI DI JEPANG </a:t>
            </a:r>
            <a:endParaRPr lang="en-US" dirty="0">
              <a:latin typeface="Harrington" pitchFamily="82" charset="0"/>
            </a:endParaRPr>
          </a:p>
        </p:txBody>
      </p:sp>
      <p:pic>
        <p:nvPicPr>
          <p:cNvPr id="1026" name="Picture 2" descr="E:\Amphibious-bus-Japa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371601"/>
            <a:ext cx="4038600" cy="290495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4600" y="46482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Lucida Handwriting" pitchFamily="66" charset="0"/>
              </a:rPr>
              <a:t>DI SUSUN OLEH : 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Lucida Handwriting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525780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AMELIA AZZAHRA</a:t>
            </a:r>
          </a:p>
          <a:p>
            <a:pPr>
              <a:buFontTx/>
              <a:buChar char="-"/>
            </a:pPr>
            <a:r>
              <a:rPr lang="en-US" dirty="0" smtClean="0"/>
              <a:t>FARA WHIDIA ISNAENDR</a:t>
            </a:r>
            <a:r>
              <a:rPr lang="en-US" altLang="ja-JP" dirty="0" smtClean="0"/>
              <a:t>I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PUTRI ERSAMAYORI</a:t>
            </a:r>
          </a:p>
          <a:p>
            <a:pPr>
              <a:buFontTx/>
              <a:buChar char="-"/>
            </a:pPr>
            <a:r>
              <a:rPr lang="en-US" dirty="0" smtClean="0"/>
              <a:t>RETNO RISTANTI</a:t>
            </a:r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979" y="3810000"/>
            <a:ext cx="4351421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81001"/>
            <a:ext cx="7772400" cy="83819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Lucida Handwriting" pitchFamily="66" charset="0"/>
              </a:rPr>
              <a:t>SHINKANSEN </a:t>
            </a:r>
            <a:endParaRPr lang="en-US" dirty="0">
              <a:latin typeface="Lucida Handwriting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04800"/>
            <a:ext cx="8305800" cy="5334000"/>
          </a:xfrm>
        </p:spPr>
        <p:txBody>
          <a:bodyPr>
            <a:normAutofit/>
          </a:bodyPr>
          <a:lstStyle/>
          <a:p>
            <a:pPr algn="just"/>
            <a:r>
              <a:rPr lang="en-US" sz="1400" dirty="0" err="1" smtClean="0">
                <a:solidFill>
                  <a:schemeClr val="tx1"/>
                </a:solidFill>
              </a:rPr>
              <a:t>Kereta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api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merupakan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alat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transportasi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utama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di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Jepang</a:t>
            </a:r>
            <a:r>
              <a:rPr lang="en-US" sz="1400" dirty="0" smtClean="0">
                <a:solidFill>
                  <a:schemeClr val="tx1"/>
                </a:solidFill>
              </a:rPr>
              <a:t>, </a:t>
            </a:r>
            <a:r>
              <a:rPr lang="en-US" sz="1400" dirty="0" err="1" smtClean="0">
                <a:solidFill>
                  <a:schemeClr val="tx1"/>
                </a:solidFill>
              </a:rPr>
              <a:t>terutama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untuk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menghubungkan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kota-kota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utama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alat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angkut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hlinkClick r:id="rId3" tooltip="Komuter"/>
              </a:rPr>
              <a:t>komuter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di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kota-kota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besar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seperti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hlinkClick r:id="rId4" tooltip="Tokyo"/>
              </a:rPr>
              <a:t>Tokyo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hlinkClick r:id="rId5" tooltip="Osaka"/>
              </a:rPr>
              <a:t>Osaka</a:t>
            </a:r>
            <a:r>
              <a:rPr lang="en-US" sz="1400" dirty="0" smtClean="0">
                <a:solidFill>
                  <a:schemeClr val="tx1"/>
                </a:solidFill>
              </a:rPr>
              <a:t>. </a:t>
            </a:r>
            <a:r>
              <a:rPr lang="en-US" sz="1400" dirty="0" err="1" smtClean="0">
                <a:solidFill>
                  <a:schemeClr val="tx1"/>
                </a:solidFill>
              </a:rPr>
              <a:t>Tujuh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buah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perusahaan</a:t>
            </a:r>
            <a:r>
              <a:rPr lang="en-US" sz="1400" dirty="0" smtClean="0">
                <a:solidFill>
                  <a:schemeClr val="tx1"/>
                </a:solidFill>
              </a:rPr>
              <a:t> regional </a:t>
            </a:r>
            <a:r>
              <a:rPr lang="en-US" sz="1400" dirty="0" err="1" smtClean="0">
                <a:solidFill>
                  <a:schemeClr val="tx1"/>
                </a:solidFill>
              </a:rPr>
              <a:t>kereta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api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Jepang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atau</a:t>
            </a:r>
            <a:r>
              <a:rPr lang="en-US" sz="1400" dirty="0" smtClean="0">
                <a:solidFill>
                  <a:schemeClr val="tx1"/>
                </a:solidFill>
              </a:rPr>
              <a:t> yang </a:t>
            </a:r>
            <a:r>
              <a:rPr lang="en-US" sz="1400" dirty="0" err="1" smtClean="0">
                <a:solidFill>
                  <a:schemeClr val="tx1"/>
                </a:solidFill>
              </a:rPr>
              <a:t>disebut</a:t>
            </a:r>
            <a:r>
              <a:rPr lang="en-US" sz="1400" dirty="0" smtClean="0">
                <a:solidFill>
                  <a:schemeClr val="tx1"/>
                </a:solidFill>
              </a:rPr>
              <a:t> Japan Railways </a:t>
            </a:r>
            <a:r>
              <a:rPr lang="en-US" sz="1400" dirty="0" err="1" smtClean="0">
                <a:solidFill>
                  <a:schemeClr val="tx1"/>
                </a:solidFill>
              </a:rPr>
              <a:t>meliputi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hampir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sebagian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besar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kota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desa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di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Jepang</a:t>
            </a:r>
            <a:r>
              <a:rPr lang="en-US" sz="1400" dirty="0" smtClean="0">
                <a:solidFill>
                  <a:schemeClr val="tx1"/>
                </a:solidFill>
              </a:rPr>
              <a:t>. </a:t>
            </a:r>
            <a:r>
              <a:rPr lang="en-US" sz="1400" dirty="0" err="1" smtClean="0">
                <a:solidFill>
                  <a:schemeClr val="tx1"/>
                </a:solidFill>
              </a:rPr>
              <a:t>Selain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hlinkClick r:id="rId6" tooltip="Japan Railways"/>
              </a:rPr>
              <a:t>Japan Railways</a:t>
            </a:r>
            <a:r>
              <a:rPr lang="en-US" sz="1400" dirty="0" smtClean="0">
                <a:solidFill>
                  <a:schemeClr val="tx1"/>
                </a:solidFill>
              </a:rPr>
              <a:t>, </a:t>
            </a:r>
            <a:r>
              <a:rPr lang="en-US" sz="1400" dirty="0" err="1" smtClean="0">
                <a:solidFill>
                  <a:schemeClr val="tx1"/>
                </a:solidFill>
              </a:rPr>
              <a:t>terdapat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juga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perusahaan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kereta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api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swasta</a:t>
            </a:r>
            <a:r>
              <a:rPr lang="en-US" sz="1400" dirty="0" smtClean="0">
                <a:solidFill>
                  <a:schemeClr val="tx1"/>
                </a:solidFill>
              </a:rPr>
              <a:t>, </a:t>
            </a:r>
            <a:r>
              <a:rPr lang="en-US" sz="1400" dirty="0" err="1" smtClean="0">
                <a:solidFill>
                  <a:schemeClr val="tx1"/>
                </a:solidFill>
              </a:rPr>
              <a:t>pemerintah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daerah</a:t>
            </a:r>
            <a:r>
              <a:rPr lang="en-US" sz="1400" dirty="0" smtClean="0">
                <a:solidFill>
                  <a:schemeClr val="tx1"/>
                </a:solidFill>
              </a:rPr>
              <a:t>, </a:t>
            </a:r>
            <a:r>
              <a:rPr lang="en-US" sz="1400" dirty="0" err="1" smtClean="0">
                <a:solidFill>
                  <a:schemeClr val="tx1"/>
                </a:solidFill>
              </a:rPr>
              <a:t>dan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patungan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swasta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dengan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pemerintah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daerah</a:t>
            </a:r>
            <a:r>
              <a:rPr lang="en-US" sz="1400" dirty="0" smtClean="0">
                <a:solidFill>
                  <a:schemeClr val="tx1"/>
                </a:solidFill>
              </a:rPr>
              <a:t>. </a:t>
            </a:r>
            <a:r>
              <a:rPr lang="en-US" sz="1400" dirty="0" err="1" smtClean="0">
                <a:solidFill>
                  <a:schemeClr val="tx1"/>
                </a:solidFill>
              </a:rPr>
              <a:t>Panjang</a:t>
            </a:r>
            <a:r>
              <a:rPr lang="en-US" sz="1400" dirty="0" smtClean="0">
                <a:solidFill>
                  <a:schemeClr val="tx1"/>
                </a:solidFill>
              </a:rPr>
              <a:t> total </a:t>
            </a:r>
            <a:r>
              <a:rPr lang="en-US" sz="1400" dirty="0" err="1" smtClean="0">
                <a:solidFill>
                  <a:schemeClr val="tx1"/>
                </a:solidFill>
              </a:rPr>
              <a:t>rel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kereta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api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di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Jepang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sekitar</a:t>
            </a:r>
            <a:r>
              <a:rPr lang="en-US" sz="1400" dirty="0" smtClean="0">
                <a:solidFill>
                  <a:schemeClr val="tx1"/>
                </a:solidFill>
              </a:rPr>
              <a:t> 23.670 km, </a:t>
            </a:r>
            <a:r>
              <a:rPr lang="en-US" sz="1400" dirty="0" err="1" smtClean="0">
                <a:solidFill>
                  <a:schemeClr val="tx1"/>
                </a:solidFill>
              </a:rPr>
              <a:t>sebagian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besar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dilengkapi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aliran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listrik</a:t>
            </a:r>
            <a:r>
              <a:rPr lang="en-US" sz="1400" dirty="0" smtClean="0">
                <a:solidFill>
                  <a:schemeClr val="tx1"/>
                </a:solidFill>
              </a:rPr>
              <a:t>. (</a:t>
            </a:r>
            <a:r>
              <a:rPr lang="en-US" sz="1400" dirty="0" err="1" smtClean="0">
                <a:solidFill>
                  <a:schemeClr val="tx1"/>
                </a:solidFill>
              </a:rPr>
              <a:t>Stasiun</a:t>
            </a:r>
            <a:r>
              <a:rPr lang="en-US" sz="1400" dirty="0" smtClean="0">
                <a:solidFill>
                  <a:schemeClr val="tx1"/>
                </a:solidFill>
              </a:rPr>
              <a:t> Shinjuku, Ikebukuro Station, </a:t>
            </a:r>
            <a:r>
              <a:rPr lang="en-US" sz="1400" dirty="0" err="1" smtClean="0">
                <a:solidFill>
                  <a:schemeClr val="tx1"/>
                </a:solidFill>
              </a:rPr>
              <a:t>Stasiun</a:t>
            </a:r>
            <a:r>
              <a:rPr lang="en-US" sz="1400" dirty="0" smtClean="0">
                <a:solidFill>
                  <a:schemeClr val="tx1"/>
                </a:solidFill>
              </a:rPr>
              <a:t> Shibuya, </a:t>
            </a:r>
            <a:r>
              <a:rPr lang="en-US" sz="1400" dirty="0" err="1" smtClean="0">
                <a:solidFill>
                  <a:schemeClr val="tx1"/>
                </a:solidFill>
              </a:rPr>
              <a:t>Umeda</a:t>
            </a:r>
            <a:r>
              <a:rPr lang="en-US" sz="1400" dirty="0" smtClean="0">
                <a:solidFill>
                  <a:schemeClr val="tx1"/>
                </a:solidFill>
              </a:rPr>
              <a:t> Station, </a:t>
            </a:r>
            <a:r>
              <a:rPr lang="en-US" sz="1400" dirty="0" err="1" smtClean="0">
                <a:solidFill>
                  <a:schemeClr val="tx1"/>
                </a:solidFill>
              </a:rPr>
              <a:t>dan</a:t>
            </a:r>
            <a:r>
              <a:rPr lang="en-US" sz="1400" dirty="0" smtClean="0">
                <a:solidFill>
                  <a:schemeClr val="tx1"/>
                </a:solidFill>
              </a:rPr>
              <a:t> Yokohama Station) </a:t>
            </a:r>
            <a:r>
              <a:rPr lang="en-US" sz="1400" dirty="0" err="1" smtClean="0">
                <a:solidFill>
                  <a:schemeClr val="tx1"/>
                </a:solidFill>
              </a:rPr>
              <a:t>melayani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lebih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dari</a:t>
            </a:r>
            <a:r>
              <a:rPr lang="en-US" sz="1400" dirty="0" smtClean="0">
                <a:solidFill>
                  <a:schemeClr val="tx1"/>
                </a:solidFill>
              </a:rPr>
              <a:t> 2 </a:t>
            </a:r>
            <a:r>
              <a:rPr lang="en-US" sz="1400" dirty="0" err="1" smtClean="0">
                <a:solidFill>
                  <a:schemeClr val="tx1"/>
                </a:solidFill>
              </a:rPr>
              <a:t>juta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penumpang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setiap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hari</a:t>
            </a:r>
            <a:r>
              <a:rPr lang="en-US" sz="1400" dirty="0" smtClean="0">
                <a:solidFill>
                  <a:schemeClr val="tx1"/>
                </a:solidFill>
              </a:rPr>
              <a:t> rata-rata </a:t>
            </a:r>
            <a:r>
              <a:rPr lang="en-US" sz="1400" dirty="0" err="1" smtClean="0">
                <a:solidFill>
                  <a:schemeClr val="tx1"/>
                </a:solidFill>
              </a:rPr>
              <a:t>pada</a:t>
            </a:r>
            <a:r>
              <a:rPr lang="en-US" sz="1400" dirty="0" smtClean="0">
                <a:solidFill>
                  <a:schemeClr val="tx1"/>
                </a:solidFill>
              </a:rPr>
              <a:t>, </a:t>
            </a:r>
            <a:r>
              <a:rPr lang="en-US" sz="1400" dirty="0" err="1" smtClean="0">
                <a:solidFill>
                  <a:schemeClr val="tx1"/>
                </a:solidFill>
              </a:rPr>
              <a:t>membuat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Jepang</a:t>
            </a:r>
            <a:r>
              <a:rPr lang="en-US" sz="1400" dirty="0" smtClean="0">
                <a:solidFill>
                  <a:schemeClr val="tx1"/>
                </a:solidFill>
              </a:rPr>
              <a:t> yang paling </a:t>
            </a:r>
            <a:r>
              <a:rPr lang="en-US" sz="1400" dirty="0" err="1" smtClean="0">
                <a:solidFill>
                  <a:schemeClr val="tx1"/>
                </a:solidFill>
              </a:rPr>
              <a:t>kereta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api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menggunakan</a:t>
            </a:r>
            <a:r>
              <a:rPr lang="en-US" sz="1400" dirty="0" smtClean="0">
                <a:solidFill>
                  <a:schemeClr val="tx1"/>
                </a:solidFill>
              </a:rPr>
              <a:t> per </a:t>
            </a:r>
            <a:r>
              <a:rPr lang="en-US" sz="1400" dirty="0" err="1" smtClean="0">
                <a:solidFill>
                  <a:schemeClr val="tx1"/>
                </a:solidFill>
              </a:rPr>
              <a:t>kapita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bangsa</a:t>
            </a:r>
            <a:r>
              <a:rPr lang="en-US" sz="1400" dirty="0" smtClean="0">
                <a:solidFill>
                  <a:schemeClr val="tx1"/>
                </a:solidFill>
              </a:rPr>
              <a:t>. </a:t>
            </a:r>
            <a:r>
              <a:rPr lang="en-US" sz="1400" dirty="0" err="1" smtClean="0">
                <a:solidFill>
                  <a:schemeClr val="tx1"/>
                </a:solidFill>
              </a:rPr>
              <a:t>Sekitar</a:t>
            </a:r>
            <a:r>
              <a:rPr lang="en-US" sz="1400" dirty="0" smtClean="0">
                <a:solidFill>
                  <a:schemeClr val="tx1"/>
                </a:solidFill>
              </a:rPr>
              <a:t> 250 </a:t>
            </a:r>
            <a:r>
              <a:rPr lang="en-US" sz="1400" dirty="0" err="1" smtClean="0">
                <a:solidFill>
                  <a:schemeClr val="tx1"/>
                </a:solidFill>
              </a:rPr>
              <a:t>kereta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api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Shinkansen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beroperasi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setiap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hari</a:t>
            </a:r>
            <a:r>
              <a:rPr lang="en-US" sz="1400" dirty="0" smtClean="0">
                <a:solidFill>
                  <a:schemeClr val="tx1"/>
                </a:solidFill>
              </a:rPr>
              <a:t>. </a:t>
            </a:r>
            <a:r>
              <a:rPr lang="en-US" sz="1400" dirty="0" err="1" smtClean="0">
                <a:solidFill>
                  <a:schemeClr val="tx1"/>
                </a:solidFill>
              </a:rPr>
              <a:t>Shinkansen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kereta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tercepat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adalah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seri</a:t>
            </a:r>
            <a:r>
              <a:rPr lang="en-US" sz="1400" dirty="0" smtClean="0">
                <a:solidFill>
                  <a:schemeClr val="tx1"/>
                </a:solidFill>
              </a:rPr>
              <a:t> N700 </a:t>
            </a:r>
            <a:r>
              <a:rPr lang="en-US" sz="1400" dirty="0" err="1" smtClean="0">
                <a:solidFill>
                  <a:schemeClr val="tx1"/>
                </a:solidFill>
              </a:rPr>
              <a:t>Nozomi</a:t>
            </a:r>
            <a:r>
              <a:rPr lang="en-US" sz="1400" dirty="0" smtClean="0">
                <a:solidFill>
                  <a:schemeClr val="tx1"/>
                </a:solidFill>
              </a:rPr>
              <a:t>, yang </a:t>
            </a:r>
            <a:r>
              <a:rPr lang="en-US" sz="1400" dirty="0" err="1" smtClean="0">
                <a:solidFill>
                  <a:schemeClr val="tx1"/>
                </a:solidFill>
              </a:rPr>
              <a:t>beroperasi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pada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kecepatan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maksimum</a:t>
            </a:r>
            <a:r>
              <a:rPr lang="en-US" sz="1400" dirty="0" smtClean="0">
                <a:solidFill>
                  <a:schemeClr val="tx1"/>
                </a:solidFill>
              </a:rPr>
              <a:t> 300 km / jam </a:t>
            </a:r>
            <a:r>
              <a:rPr lang="en-US" sz="1400" dirty="0" err="1" smtClean="0">
                <a:solidFill>
                  <a:schemeClr val="tx1"/>
                </a:solidFill>
              </a:rPr>
              <a:t>Kereta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Shinkansen</a:t>
            </a:r>
            <a:r>
              <a:rPr lang="en-US" sz="1400" dirty="0" smtClean="0">
                <a:solidFill>
                  <a:schemeClr val="tx1"/>
                </a:solidFill>
              </a:rPr>
              <a:t> yang </a:t>
            </a:r>
            <a:r>
              <a:rPr lang="en-US" sz="1400" dirty="0" err="1" smtClean="0">
                <a:solidFill>
                  <a:schemeClr val="tx1"/>
                </a:solidFill>
              </a:rPr>
              <a:t>dikenal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sangat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tepat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waktu</a:t>
            </a:r>
            <a:r>
              <a:rPr lang="en-US" sz="1400" dirty="0" smtClean="0">
                <a:solidFill>
                  <a:schemeClr val="tx1"/>
                </a:solidFill>
              </a:rPr>
              <a:t>. </a:t>
            </a:r>
            <a:r>
              <a:rPr lang="en-US" sz="1400" dirty="0" err="1" smtClean="0">
                <a:solidFill>
                  <a:schemeClr val="tx1"/>
                </a:solidFill>
              </a:rPr>
              <a:t>Sebuah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kereta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dicatat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sebagai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terlambat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jika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tidak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datang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pada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waktu</a:t>
            </a:r>
            <a:r>
              <a:rPr lang="en-US" sz="1400" dirty="0" smtClean="0">
                <a:solidFill>
                  <a:schemeClr val="tx1"/>
                </a:solidFill>
              </a:rPr>
              <a:t> yang </a:t>
            </a:r>
            <a:r>
              <a:rPr lang="en-US" sz="1400" dirty="0" err="1" smtClean="0">
                <a:solidFill>
                  <a:schemeClr val="tx1"/>
                </a:solidFill>
              </a:rPr>
              <a:t>ditentukan</a:t>
            </a:r>
            <a:r>
              <a:rPr lang="en-US" sz="1400" dirty="0" smtClean="0">
                <a:solidFill>
                  <a:schemeClr val="tx1"/>
                </a:solidFill>
              </a:rPr>
              <a:t>. </a:t>
            </a:r>
            <a:r>
              <a:rPr lang="en-US" sz="1400" dirty="0" err="1" smtClean="0">
                <a:solidFill>
                  <a:schemeClr val="tx1"/>
                </a:solidFill>
              </a:rPr>
              <a:t>Pada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tahun</a:t>
            </a:r>
            <a:r>
              <a:rPr lang="en-US" sz="1400" dirty="0" smtClean="0">
                <a:solidFill>
                  <a:schemeClr val="tx1"/>
                </a:solidFill>
              </a:rPr>
              <a:t> 2003, </a:t>
            </a:r>
            <a:r>
              <a:rPr lang="en-US" sz="1400" dirty="0" err="1" smtClean="0">
                <a:solidFill>
                  <a:schemeClr val="tx1"/>
                </a:solidFill>
              </a:rPr>
              <a:t>penundaan</a:t>
            </a:r>
            <a:r>
              <a:rPr lang="en-US" sz="1400" dirty="0" smtClean="0">
                <a:solidFill>
                  <a:schemeClr val="tx1"/>
                </a:solidFill>
              </a:rPr>
              <a:t> rata-rata per </a:t>
            </a:r>
            <a:r>
              <a:rPr lang="en-US" sz="1400" dirty="0" err="1" smtClean="0">
                <a:solidFill>
                  <a:schemeClr val="tx1"/>
                </a:solidFill>
              </a:rPr>
              <a:t>kereta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Shinkansen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di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Tokaido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adalah</a:t>
            </a:r>
            <a:r>
              <a:rPr lang="en-US" sz="1400" dirty="0" smtClean="0">
                <a:solidFill>
                  <a:schemeClr val="tx1"/>
                </a:solidFill>
              </a:rPr>
              <a:t> 6 </a:t>
            </a:r>
            <a:r>
              <a:rPr lang="en-US" sz="1400" dirty="0" err="1" smtClean="0">
                <a:solidFill>
                  <a:schemeClr val="tx1"/>
                </a:solidFill>
              </a:rPr>
              <a:t>detik</a:t>
            </a:r>
            <a:r>
              <a:rPr lang="en-US" sz="1400" dirty="0" smtClean="0">
                <a:solidFill>
                  <a:schemeClr val="tx1"/>
                </a:solidFill>
              </a:rPr>
              <a:t>. </a:t>
            </a:r>
            <a:r>
              <a:rPr lang="en-US" sz="1400" dirty="0" err="1" smtClean="0">
                <a:solidFill>
                  <a:schemeClr val="tx1"/>
                </a:solidFill>
              </a:rPr>
              <a:t>Puluhan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perusahaan</a:t>
            </a:r>
            <a:r>
              <a:rPr lang="en-US" sz="1400" dirty="0" smtClean="0">
                <a:solidFill>
                  <a:schemeClr val="tx1"/>
                </a:solidFill>
              </a:rPr>
              <a:t> 					</a:t>
            </a:r>
            <a:r>
              <a:rPr lang="en-US" sz="1400" dirty="0" err="1" smtClean="0">
                <a:solidFill>
                  <a:schemeClr val="tx1"/>
                </a:solidFill>
              </a:rPr>
              <a:t>kereta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api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Jepang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bersaing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di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pasar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penumpang</a:t>
            </a:r>
            <a:r>
              <a:rPr lang="en-US" sz="1400" dirty="0" smtClean="0">
                <a:solidFill>
                  <a:schemeClr val="tx1"/>
                </a:solidFill>
              </a:rPr>
              <a:t> 					regional </a:t>
            </a:r>
            <a:r>
              <a:rPr lang="en-US" sz="1400" dirty="0" err="1" smtClean="0">
                <a:solidFill>
                  <a:schemeClr val="tx1"/>
                </a:solidFill>
              </a:rPr>
              <a:t>dan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lokal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transportasi</a:t>
            </a:r>
            <a:r>
              <a:rPr lang="en-US" sz="1400" dirty="0" smtClean="0">
                <a:solidFill>
                  <a:schemeClr val="tx1"/>
                </a:solidFill>
              </a:rPr>
              <a:t>, </a:t>
            </a:r>
            <a:r>
              <a:rPr lang="en-US" sz="1400" dirty="0" err="1" smtClean="0">
                <a:solidFill>
                  <a:schemeClr val="tx1"/>
                </a:solidFill>
              </a:rPr>
              <a:t>misalnya</a:t>
            </a:r>
            <a:r>
              <a:rPr lang="en-US" sz="1400" dirty="0" smtClean="0">
                <a:solidFill>
                  <a:schemeClr val="tx1"/>
                </a:solidFill>
              </a:rPr>
              <a:t>, 7 					</a:t>
            </a:r>
            <a:r>
              <a:rPr lang="en-US" sz="1400" dirty="0" err="1" smtClean="0">
                <a:solidFill>
                  <a:schemeClr val="tx1"/>
                </a:solidFill>
              </a:rPr>
              <a:t>perusahaan</a:t>
            </a:r>
            <a:r>
              <a:rPr lang="en-US" sz="1400" dirty="0" smtClean="0">
                <a:solidFill>
                  <a:schemeClr val="tx1"/>
                </a:solidFill>
              </a:rPr>
              <a:t> JR, </a:t>
            </a:r>
            <a:r>
              <a:rPr lang="en-US" sz="1400" dirty="0" err="1" smtClean="0">
                <a:solidFill>
                  <a:schemeClr val="tx1"/>
                </a:solidFill>
              </a:rPr>
              <a:t>Kintetsu</a:t>
            </a:r>
            <a:r>
              <a:rPr lang="en-US" sz="1400" dirty="0" smtClean="0">
                <a:solidFill>
                  <a:schemeClr val="tx1"/>
                </a:solidFill>
              </a:rPr>
              <a:t> Corporation, Seibu 					Railway, </a:t>
            </a:r>
            <a:r>
              <a:rPr lang="en-US" sz="1400" dirty="0" err="1" smtClean="0">
                <a:solidFill>
                  <a:schemeClr val="tx1"/>
                </a:solidFill>
              </a:rPr>
              <a:t>dan</a:t>
            </a:r>
            <a:r>
              <a:rPr lang="en-US" sz="1400" dirty="0" smtClean="0">
                <a:solidFill>
                  <a:schemeClr val="tx1"/>
                </a:solidFill>
              </a:rPr>
              <a:t> Keio Corporation. </a:t>
            </a:r>
            <a:r>
              <a:rPr lang="en-US" sz="1400" dirty="0" err="1" smtClean="0">
                <a:solidFill>
                  <a:schemeClr val="tx1"/>
                </a:solidFill>
              </a:rPr>
              <a:t>Seringkali</a:t>
            </a:r>
            <a:r>
              <a:rPr lang="en-US" sz="1400" dirty="0" smtClean="0">
                <a:solidFill>
                  <a:schemeClr val="tx1"/>
                </a:solidFill>
              </a:rPr>
              <a:t>, 					</a:t>
            </a:r>
            <a:r>
              <a:rPr lang="en-US" sz="1400" dirty="0" err="1" smtClean="0">
                <a:solidFill>
                  <a:schemeClr val="tx1"/>
                </a:solidFill>
              </a:rPr>
              <a:t>strategi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perusahaan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ini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membangun</a:t>
            </a:r>
            <a:r>
              <a:rPr lang="en-US" sz="1400" dirty="0" smtClean="0">
                <a:solidFill>
                  <a:schemeClr val="tx1"/>
                </a:solidFill>
              </a:rPr>
              <a:t> real estate 					</a:t>
            </a:r>
            <a:r>
              <a:rPr lang="en-US" sz="1400" dirty="0" err="1" smtClean="0">
                <a:solidFill>
                  <a:schemeClr val="tx1"/>
                </a:solidFill>
              </a:rPr>
              <a:t>atau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departemen</a:t>
            </a:r>
            <a:r>
              <a:rPr lang="en-US" sz="1400" dirty="0" smtClean="0">
                <a:solidFill>
                  <a:schemeClr val="tx1"/>
                </a:solidFill>
              </a:rPr>
              <a:t> store </a:t>
            </a:r>
            <a:r>
              <a:rPr lang="en-US" sz="1400" dirty="0" err="1" smtClean="0">
                <a:solidFill>
                  <a:schemeClr val="tx1"/>
                </a:solidFill>
              </a:rPr>
              <a:t>di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samping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stasiun</a:t>
            </a:r>
            <a:r>
              <a:rPr lang="en-US" sz="1400" dirty="0" smtClean="0">
                <a:solidFill>
                  <a:schemeClr val="tx1"/>
                </a:solidFill>
              </a:rPr>
              <a:t>. 					</a:t>
            </a:r>
            <a:r>
              <a:rPr lang="en-US" sz="1400" dirty="0" err="1" smtClean="0">
                <a:solidFill>
                  <a:schemeClr val="tx1"/>
                </a:solidFill>
              </a:rPr>
              <a:t>Sekitar</a:t>
            </a:r>
            <a:r>
              <a:rPr lang="en-US" sz="1400" dirty="0" smtClean="0">
                <a:solidFill>
                  <a:schemeClr val="tx1"/>
                </a:solidFill>
              </a:rPr>
              <a:t> 250 </a:t>
            </a:r>
            <a:r>
              <a:rPr lang="en-US" sz="1400" dirty="0" err="1" smtClean="0">
                <a:solidFill>
                  <a:schemeClr val="tx1"/>
                </a:solidFill>
              </a:rPr>
              <a:t>kereta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Shinkansen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berkecepatan</a:t>
            </a:r>
            <a:r>
              <a:rPr lang="en-US" sz="1400" dirty="0" smtClean="0">
                <a:solidFill>
                  <a:schemeClr val="tx1"/>
                </a:solidFill>
              </a:rPr>
              <a:t> 					</a:t>
            </a:r>
            <a:r>
              <a:rPr lang="en-US" sz="1400" dirty="0" err="1" smtClean="0">
                <a:solidFill>
                  <a:schemeClr val="tx1"/>
                </a:solidFill>
              </a:rPr>
              <a:t>tinggi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menghubungkan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kota-kota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besar</a:t>
            </a:r>
            <a:r>
              <a:rPr lang="en-US" sz="1400" dirty="0" smtClean="0">
                <a:solidFill>
                  <a:schemeClr val="tx1"/>
                </a:solidFill>
              </a:rPr>
              <a:t>. </a:t>
            </a:r>
            <a:r>
              <a:rPr lang="en-US" sz="1400" dirty="0" err="1" smtClean="0">
                <a:solidFill>
                  <a:schemeClr val="tx1"/>
                </a:solidFill>
              </a:rPr>
              <a:t>Semua</a:t>
            </a:r>
            <a:r>
              <a:rPr lang="en-US" sz="1400" dirty="0" smtClean="0">
                <a:solidFill>
                  <a:schemeClr val="tx1"/>
                </a:solidFill>
              </a:rPr>
              <a:t> 					</a:t>
            </a:r>
            <a:r>
              <a:rPr lang="en-US" sz="1400" dirty="0" err="1" smtClean="0">
                <a:solidFill>
                  <a:schemeClr val="tx1"/>
                </a:solidFill>
              </a:rPr>
              <a:t>kereta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dikenal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karena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ketepatan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waktu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304800"/>
            <a:ext cx="7924800" cy="838199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chemeClr val="tx1"/>
                </a:solidFill>
                <a:latin typeface="Lucida Handwriting" pitchFamily="66" charset="0"/>
              </a:rPr>
              <a:t>Jinrikisha (</a:t>
            </a:r>
            <a:r>
              <a:rPr lang="ja-JP" altLang="en-US" b="1" i="1" smtClean="0">
                <a:latin typeface="Lucida Handwriting" pitchFamily="66" charset="0"/>
              </a:rPr>
              <a:t>人力車</a:t>
            </a:r>
            <a:r>
              <a:rPr lang="en-US" altLang="ja-JP" b="1" i="1" dirty="0" smtClean="0">
                <a:latin typeface="Lucida Handwriting" pitchFamily="66" charset="0"/>
              </a:rPr>
              <a:t>)</a:t>
            </a:r>
            <a:endParaRPr lang="en-US" dirty="0">
              <a:latin typeface="Lucida Handwriting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447800"/>
            <a:ext cx="7772400" cy="5029200"/>
          </a:xfrm>
        </p:spPr>
        <p:txBody>
          <a:bodyPr>
            <a:normAutofit/>
          </a:bodyPr>
          <a:lstStyle/>
          <a:p>
            <a:pPr algn="l"/>
            <a:r>
              <a:rPr lang="en-US" sz="1400" b="1" i="1" dirty="0" smtClean="0">
                <a:solidFill>
                  <a:schemeClr val="tx1"/>
                </a:solidFill>
              </a:rPr>
              <a:t>Jinrikisha </a:t>
            </a:r>
            <a:r>
              <a:rPr lang="en-US" sz="1400" b="1" i="1" dirty="0" err="1" smtClean="0">
                <a:solidFill>
                  <a:schemeClr val="tx1"/>
                </a:solidFill>
              </a:rPr>
              <a:t>ini</a:t>
            </a:r>
            <a:r>
              <a:rPr lang="en-US" sz="1400" b="1" i="1" dirty="0" smtClean="0">
                <a:solidFill>
                  <a:schemeClr val="tx1"/>
                </a:solidFill>
              </a:rPr>
              <a:t> </a:t>
            </a:r>
            <a:r>
              <a:rPr lang="en-US" sz="1400" b="1" i="1" dirty="0" err="1" smtClean="0">
                <a:solidFill>
                  <a:schemeClr val="tx1"/>
                </a:solidFill>
              </a:rPr>
              <a:t>sebutan</a:t>
            </a:r>
            <a:r>
              <a:rPr lang="en-US" sz="1400" b="1" i="1" dirty="0" smtClean="0">
                <a:solidFill>
                  <a:schemeClr val="tx1"/>
                </a:solidFill>
              </a:rPr>
              <a:t> </a:t>
            </a:r>
            <a:r>
              <a:rPr lang="en-US" sz="1400" b="1" i="1" dirty="0" err="1" smtClean="0">
                <a:solidFill>
                  <a:schemeClr val="tx1"/>
                </a:solidFill>
              </a:rPr>
              <a:t>utk</a:t>
            </a:r>
            <a:r>
              <a:rPr lang="en-US" sz="1400" b="1" i="1" dirty="0" smtClean="0">
                <a:solidFill>
                  <a:schemeClr val="tx1"/>
                </a:solidFill>
              </a:rPr>
              <a:t> </a:t>
            </a:r>
            <a:r>
              <a:rPr lang="en-US" sz="1400" b="1" i="1" dirty="0" err="1" smtClean="0">
                <a:solidFill>
                  <a:schemeClr val="tx1"/>
                </a:solidFill>
              </a:rPr>
              <a:t>becak</a:t>
            </a:r>
            <a:r>
              <a:rPr lang="en-US" sz="1400" b="1" i="1" dirty="0" smtClean="0">
                <a:solidFill>
                  <a:schemeClr val="tx1"/>
                </a:solidFill>
              </a:rPr>
              <a:t> </a:t>
            </a:r>
            <a:r>
              <a:rPr lang="en-US" sz="1400" b="1" i="1" dirty="0" err="1" smtClean="0">
                <a:solidFill>
                  <a:schemeClr val="tx1"/>
                </a:solidFill>
              </a:rPr>
              <a:t>jepang</a:t>
            </a:r>
            <a:r>
              <a:rPr lang="en-US" sz="1400" b="1" i="1" dirty="0" smtClean="0">
                <a:solidFill>
                  <a:schemeClr val="tx1"/>
                </a:solidFill>
              </a:rPr>
              <a:t> </a:t>
            </a:r>
            <a:r>
              <a:rPr lang="en-US" sz="1400" b="1" i="1" dirty="0" err="1" smtClean="0">
                <a:solidFill>
                  <a:schemeClr val="tx1"/>
                </a:solidFill>
              </a:rPr>
              <a:t>yg</a:t>
            </a:r>
            <a:r>
              <a:rPr lang="en-US" sz="1400" b="1" i="1" dirty="0" smtClean="0">
                <a:solidFill>
                  <a:schemeClr val="tx1"/>
                </a:solidFill>
              </a:rPr>
              <a:t> </a:t>
            </a:r>
            <a:r>
              <a:rPr lang="en-US" sz="1400" b="1" i="1" dirty="0" err="1" smtClean="0">
                <a:solidFill>
                  <a:schemeClr val="tx1"/>
                </a:solidFill>
              </a:rPr>
              <a:t>ditarik</a:t>
            </a:r>
            <a:r>
              <a:rPr lang="en-US" sz="1400" b="1" i="1" dirty="0" smtClean="0">
                <a:solidFill>
                  <a:schemeClr val="tx1"/>
                </a:solidFill>
              </a:rPr>
              <a:t> </a:t>
            </a:r>
            <a:r>
              <a:rPr lang="en-US" sz="1400" b="1" i="1" dirty="0" err="1" smtClean="0">
                <a:solidFill>
                  <a:schemeClr val="tx1"/>
                </a:solidFill>
              </a:rPr>
              <a:t>oleh</a:t>
            </a:r>
            <a:r>
              <a:rPr lang="en-US" sz="1400" b="1" i="1" dirty="0" smtClean="0">
                <a:solidFill>
                  <a:schemeClr val="tx1"/>
                </a:solidFill>
              </a:rPr>
              <a:t> </a:t>
            </a:r>
            <a:r>
              <a:rPr lang="en-US" sz="1400" b="1" i="1" dirty="0" err="1" smtClean="0">
                <a:solidFill>
                  <a:schemeClr val="tx1"/>
                </a:solidFill>
              </a:rPr>
              <a:t>tenaga</a:t>
            </a:r>
            <a:r>
              <a:rPr lang="en-US" sz="1400" b="1" i="1" dirty="0" smtClean="0">
                <a:solidFill>
                  <a:schemeClr val="tx1"/>
                </a:solidFill>
              </a:rPr>
              <a:t> </a:t>
            </a:r>
            <a:r>
              <a:rPr lang="en-US" sz="1400" b="1" i="1" dirty="0" err="1" smtClean="0">
                <a:solidFill>
                  <a:schemeClr val="tx1"/>
                </a:solidFill>
              </a:rPr>
              <a:t>manusia</a:t>
            </a:r>
            <a:r>
              <a:rPr lang="en-US" sz="1400" b="1" i="1" dirty="0" smtClean="0">
                <a:solidFill>
                  <a:schemeClr val="tx1"/>
                </a:solidFill>
              </a:rPr>
              <a:t>. Jin(</a:t>
            </a:r>
            <a:r>
              <a:rPr lang="ja-JP" altLang="en-US" sz="1400" b="1" i="1" smtClean="0">
                <a:solidFill>
                  <a:schemeClr val="tx1"/>
                </a:solidFill>
              </a:rPr>
              <a:t>人　</a:t>
            </a:r>
            <a:r>
              <a:rPr lang="en-US" sz="1400" b="1" i="1" dirty="0" err="1" smtClean="0">
                <a:solidFill>
                  <a:schemeClr val="tx1"/>
                </a:solidFill>
              </a:rPr>
              <a:t>hito</a:t>
            </a:r>
            <a:r>
              <a:rPr lang="en-US" sz="1400" b="1" i="1" dirty="0" smtClean="0">
                <a:solidFill>
                  <a:schemeClr val="tx1"/>
                </a:solidFill>
              </a:rPr>
              <a:t>=</a:t>
            </a:r>
            <a:r>
              <a:rPr lang="en-US" sz="1400" b="1" i="1" dirty="0" err="1" smtClean="0">
                <a:solidFill>
                  <a:schemeClr val="tx1"/>
                </a:solidFill>
              </a:rPr>
              <a:t>manusia</a:t>
            </a:r>
            <a:r>
              <a:rPr lang="en-US" sz="1400" b="1" i="1" dirty="0" smtClean="0">
                <a:solidFill>
                  <a:schemeClr val="tx1"/>
                </a:solidFill>
              </a:rPr>
              <a:t>), </a:t>
            </a:r>
            <a:r>
              <a:rPr lang="en-US" sz="1400" b="1" i="1" dirty="0" err="1" smtClean="0">
                <a:solidFill>
                  <a:schemeClr val="tx1"/>
                </a:solidFill>
              </a:rPr>
              <a:t>Ri</a:t>
            </a:r>
            <a:r>
              <a:rPr lang="en-US" sz="1400" b="1" i="1" dirty="0" smtClean="0">
                <a:solidFill>
                  <a:schemeClr val="tx1"/>
                </a:solidFill>
              </a:rPr>
              <a:t>(</a:t>
            </a:r>
            <a:r>
              <a:rPr lang="ja-JP" altLang="en-US" sz="1400" b="1" i="1" smtClean="0">
                <a:solidFill>
                  <a:schemeClr val="tx1"/>
                </a:solidFill>
              </a:rPr>
              <a:t>力</a:t>
            </a:r>
            <a:r>
              <a:rPr lang="en-US" sz="1400" b="1" i="1" dirty="0" err="1" smtClean="0">
                <a:solidFill>
                  <a:schemeClr val="tx1"/>
                </a:solidFill>
              </a:rPr>
              <a:t>chikara</a:t>
            </a:r>
            <a:r>
              <a:rPr lang="en-US" sz="1400" b="1" i="1" dirty="0" smtClean="0">
                <a:solidFill>
                  <a:schemeClr val="tx1"/>
                </a:solidFill>
              </a:rPr>
              <a:t>=</a:t>
            </a:r>
            <a:r>
              <a:rPr lang="en-US" sz="1400" b="1" i="1" dirty="0" err="1" smtClean="0">
                <a:solidFill>
                  <a:schemeClr val="tx1"/>
                </a:solidFill>
              </a:rPr>
              <a:t>tenaga</a:t>
            </a:r>
            <a:r>
              <a:rPr lang="en-US" sz="1400" b="1" i="1" dirty="0" smtClean="0">
                <a:solidFill>
                  <a:schemeClr val="tx1"/>
                </a:solidFill>
              </a:rPr>
              <a:t>) </a:t>
            </a:r>
            <a:r>
              <a:rPr lang="en-US" sz="1400" b="1" i="1" dirty="0" err="1" smtClean="0">
                <a:solidFill>
                  <a:schemeClr val="tx1"/>
                </a:solidFill>
              </a:rPr>
              <a:t>dan</a:t>
            </a:r>
            <a:r>
              <a:rPr lang="en-US" sz="1400" b="1" i="1" dirty="0" smtClean="0">
                <a:solidFill>
                  <a:schemeClr val="tx1"/>
                </a:solidFill>
              </a:rPr>
              <a:t> </a:t>
            </a:r>
            <a:r>
              <a:rPr lang="en-US" sz="1400" b="1" i="1" dirty="0" err="1" smtClean="0">
                <a:solidFill>
                  <a:schemeClr val="tx1"/>
                </a:solidFill>
              </a:rPr>
              <a:t>Kisha</a:t>
            </a:r>
            <a:r>
              <a:rPr lang="en-US" sz="1400" b="1" i="1" dirty="0" smtClean="0">
                <a:solidFill>
                  <a:schemeClr val="tx1"/>
                </a:solidFill>
              </a:rPr>
              <a:t>(</a:t>
            </a:r>
            <a:r>
              <a:rPr lang="ja-JP" altLang="en-US" sz="1400" b="1" i="1" smtClean="0">
                <a:solidFill>
                  <a:schemeClr val="tx1"/>
                </a:solidFill>
              </a:rPr>
              <a:t>車　</a:t>
            </a:r>
            <a:r>
              <a:rPr lang="en-US" sz="1400" b="1" i="1" dirty="0" err="1" smtClean="0">
                <a:solidFill>
                  <a:schemeClr val="tx1"/>
                </a:solidFill>
              </a:rPr>
              <a:t>kuruma</a:t>
            </a:r>
            <a:r>
              <a:rPr lang="en-US" sz="1400" b="1" i="1" dirty="0" smtClean="0">
                <a:solidFill>
                  <a:schemeClr val="tx1"/>
                </a:solidFill>
              </a:rPr>
              <a:t>=</a:t>
            </a:r>
            <a:r>
              <a:rPr lang="en-US" sz="1400" b="1" i="1" dirty="0" err="1" smtClean="0">
                <a:solidFill>
                  <a:schemeClr val="tx1"/>
                </a:solidFill>
              </a:rPr>
              <a:t>kendaraan</a:t>
            </a:r>
            <a:r>
              <a:rPr lang="en-US" sz="1400" b="1" i="1" dirty="0" smtClean="0">
                <a:solidFill>
                  <a:schemeClr val="tx1"/>
                </a:solidFill>
              </a:rPr>
              <a:t>).</a:t>
            </a:r>
          </a:p>
          <a:p>
            <a:pPr algn="just"/>
            <a:r>
              <a:rPr lang="en-US" sz="1400" dirty="0" err="1" smtClean="0">
                <a:solidFill>
                  <a:schemeClr val="tx1"/>
                </a:solidFill>
              </a:rPr>
              <a:t>Asal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mula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becak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adalah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dari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Jepang</a:t>
            </a:r>
            <a:r>
              <a:rPr lang="en-US" sz="1400" dirty="0" smtClean="0">
                <a:solidFill>
                  <a:schemeClr val="tx1"/>
                </a:solidFill>
              </a:rPr>
              <a:t>, </a:t>
            </a:r>
            <a:r>
              <a:rPr lang="en-US" sz="1400" dirty="0" err="1" smtClean="0">
                <a:solidFill>
                  <a:schemeClr val="tx1"/>
                </a:solidFill>
              </a:rPr>
              <a:t>kemunculan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pertama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kendaraan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ini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bukan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dikayuh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seperti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becak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zaman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sekarang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melainkan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ditarik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dengan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tenaga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manusia</a:t>
            </a:r>
            <a:r>
              <a:rPr lang="en-US" sz="1400" dirty="0" smtClean="0">
                <a:solidFill>
                  <a:schemeClr val="tx1"/>
                </a:solidFill>
              </a:rPr>
              <a:t>. </a:t>
            </a:r>
            <a:r>
              <a:rPr lang="en-US" sz="1400" dirty="0" err="1" smtClean="0">
                <a:solidFill>
                  <a:schemeClr val="tx1"/>
                </a:solidFill>
              </a:rPr>
              <a:t>Keberadaan</a:t>
            </a:r>
            <a:r>
              <a:rPr lang="en-US" sz="1400" dirty="0" smtClean="0">
                <a:solidFill>
                  <a:schemeClr val="tx1"/>
                </a:solidFill>
              </a:rPr>
              <a:t> jinrikisha </a:t>
            </a:r>
            <a:r>
              <a:rPr lang="en-US" sz="1400" dirty="0" err="1" smtClean="0">
                <a:solidFill>
                  <a:schemeClr val="tx1"/>
                </a:solidFill>
              </a:rPr>
              <a:t>menarik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perhatian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para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bangsawan</a:t>
            </a:r>
            <a:r>
              <a:rPr lang="en-US" sz="1400" dirty="0" smtClean="0">
                <a:solidFill>
                  <a:schemeClr val="tx1"/>
                </a:solidFill>
              </a:rPr>
              <a:t>. Jinrikisha </a:t>
            </a:r>
            <a:r>
              <a:rPr lang="en-US" sz="1400" dirty="0" err="1" smtClean="0">
                <a:solidFill>
                  <a:schemeClr val="tx1"/>
                </a:solidFill>
              </a:rPr>
              <a:t>kemudian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identik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dengan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kendaraan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para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bangsawan</a:t>
            </a:r>
            <a:r>
              <a:rPr lang="en-US" sz="1400" dirty="0" smtClean="0">
                <a:solidFill>
                  <a:schemeClr val="tx1"/>
                </a:solidFill>
              </a:rPr>
              <a:t>. </a:t>
            </a:r>
            <a:r>
              <a:rPr lang="en-US" sz="1400" dirty="0" err="1" smtClean="0">
                <a:solidFill>
                  <a:schemeClr val="tx1"/>
                </a:solidFill>
              </a:rPr>
              <a:t>Sejak</a:t>
            </a:r>
            <a:r>
              <a:rPr lang="en-US" sz="1400" dirty="0" smtClean="0">
                <a:solidFill>
                  <a:schemeClr val="tx1"/>
                </a:solidFill>
              </a:rPr>
              <a:t> 1870, </a:t>
            </a:r>
            <a:r>
              <a:rPr lang="en-US" sz="1400" dirty="0" err="1" smtClean="0">
                <a:solidFill>
                  <a:schemeClr val="tx1"/>
                </a:solidFill>
              </a:rPr>
              <a:t>pemerintah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Jepang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memberikan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lisensi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kepada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tiga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orang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Jepang</a:t>
            </a:r>
            <a:r>
              <a:rPr lang="en-US" sz="1400" dirty="0" smtClean="0">
                <a:solidFill>
                  <a:schemeClr val="tx1"/>
                </a:solidFill>
              </a:rPr>
              <a:t>: Izumi Yosuke, Suzuki </a:t>
            </a:r>
            <a:r>
              <a:rPr lang="en-US" sz="1400" dirty="0" err="1" smtClean="0">
                <a:solidFill>
                  <a:schemeClr val="tx1"/>
                </a:solidFill>
              </a:rPr>
              <a:t>Tokujiro</a:t>
            </a:r>
            <a:r>
              <a:rPr lang="en-US" sz="1400" dirty="0" smtClean="0">
                <a:solidFill>
                  <a:schemeClr val="tx1"/>
                </a:solidFill>
              </a:rPr>
              <a:t>, </a:t>
            </a:r>
            <a:r>
              <a:rPr lang="en-US" sz="1400" dirty="0" err="1" smtClean="0">
                <a:solidFill>
                  <a:schemeClr val="tx1"/>
                </a:solidFill>
              </a:rPr>
              <a:t>dan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Takayama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Kosuke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untuk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membuat</a:t>
            </a:r>
            <a:r>
              <a:rPr lang="en-US" sz="1400" dirty="0" smtClean="0">
                <a:solidFill>
                  <a:schemeClr val="tx1"/>
                </a:solidFill>
              </a:rPr>
              <a:t> jinrikisha. </a:t>
            </a:r>
            <a:r>
              <a:rPr lang="en-US" sz="1400" dirty="0" err="1" smtClean="0">
                <a:solidFill>
                  <a:schemeClr val="tx1"/>
                </a:solidFill>
              </a:rPr>
              <a:t>Dua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tahun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kemudian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sekira</a:t>
            </a:r>
            <a:r>
              <a:rPr lang="en-US" sz="1400" dirty="0" smtClean="0">
                <a:solidFill>
                  <a:schemeClr val="tx1"/>
                </a:solidFill>
              </a:rPr>
              <a:t> 40.000 jinrikisha </a:t>
            </a:r>
            <a:r>
              <a:rPr lang="en-US" sz="1400" dirty="0" err="1" smtClean="0">
                <a:solidFill>
                  <a:schemeClr val="tx1"/>
                </a:solidFill>
              </a:rPr>
              <a:t>memenuhi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jalanan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di</a:t>
            </a:r>
            <a:r>
              <a:rPr lang="en-US" sz="1400" dirty="0" smtClean="0">
                <a:solidFill>
                  <a:schemeClr val="tx1"/>
                </a:solidFill>
              </a:rPr>
              <a:t> Tokyo, </a:t>
            </a:r>
            <a:r>
              <a:rPr lang="en-US" sz="1400" dirty="0" err="1" smtClean="0">
                <a:solidFill>
                  <a:schemeClr val="tx1"/>
                </a:solidFill>
              </a:rPr>
              <a:t>dan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menjadikannya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alat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transportasi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populer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di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Jepang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  <a:r>
              <a:rPr lang="sv-SE" sz="1400" dirty="0" smtClean="0">
                <a:solidFill>
                  <a:schemeClr val="tx1"/>
                </a:solidFill>
              </a:rPr>
              <a:t>Penarik jinrikisha biasanya diberi upah tiap minggu. Dalam waktu singkat jinrikisha dikenal sebagai kendaraan pribadi kaum bangsaan dan menjadikannya kendaraan umum di jepang. </a:t>
            </a:r>
          </a:p>
          <a:p>
            <a:pPr algn="just"/>
            <a:r>
              <a:rPr lang="sv-SE" sz="1400" dirty="0" smtClean="0">
                <a:solidFill>
                  <a:schemeClr val="tx1"/>
                </a:solidFill>
              </a:rPr>
              <a:t>				</a:t>
            </a:r>
          </a:p>
          <a:p>
            <a:pPr algn="l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2954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7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0" y="304801"/>
            <a:ext cx="3886200" cy="1066800"/>
          </a:xfrm>
        </p:spPr>
        <p:txBody>
          <a:bodyPr/>
          <a:lstStyle/>
          <a:p>
            <a:pPr algn="ctr"/>
            <a:r>
              <a:rPr lang="en-US" dirty="0" smtClean="0">
                <a:latin typeface="Lucida Handwriting" pitchFamily="66" charset="0"/>
              </a:rPr>
              <a:t>SUBWAY</a:t>
            </a:r>
            <a:endParaRPr lang="en-US" dirty="0">
              <a:latin typeface="Lucida Handwriting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066800"/>
            <a:ext cx="7848600" cy="53340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1600" b="1" dirty="0" err="1" smtClean="0">
                <a:solidFill>
                  <a:schemeClr val="tx1"/>
                </a:solidFill>
              </a:rPr>
              <a:t>Jenis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kereta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ada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tiga</a:t>
            </a:r>
            <a:r>
              <a:rPr lang="en-US" sz="1600" b="1" dirty="0" smtClean="0">
                <a:solidFill>
                  <a:schemeClr val="tx1"/>
                </a:solidFill>
              </a:rPr>
              <a:t>, </a:t>
            </a:r>
            <a:r>
              <a:rPr lang="en-US" sz="1600" b="1" dirty="0" err="1" smtClean="0">
                <a:solidFill>
                  <a:schemeClr val="tx1"/>
                </a:solidFill>
              </a:rPr>
              <a:t>yaitu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Densha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disebut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juga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kereta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listrik</a:t>
            </a:r>
            <a:r>
              <a:rPr lang="en-US" sz="1600" b="1" dirty="0" smtClean="0">
                <a:solidFill>
                  <a:schemeClr val="tx1"/>
                </a:solidFill>
              </a:rPr>
              <a:t> yang </a:t>
            </a:r>
            <a:r>
              <a:rPr lang="en-US" sz="1600" b="1" dirty="0" err="1" smtClean="0">
                <a:solidFill>
                  <a:schemeClr val="tx1"/>
                </a:solidFill>
              </a:rPr>
              <a:t>berjalan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di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permukaan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tanah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dalam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kota</a:t>
            </a:r>
            <a:r>
              <a:rPr lang="en-US" sz="1600" b="1" dirty="0" smtClean="0">
                <a:solidFill>
                  <a:schemeClr val="tx1"/>
                </a:solidFill>
              </a:rPr>
              <a:t>. </a:t>
            </a:r>
            <a:r>
              <a:rPr lang="en-US" sz="1600" b="1" dirty="0" err="1" smtClean="0">
                <a:solidFill>
                  <a:schemeClr val="tx1"/>
                </a:solidFill>
              </a:rPr>
              <a:t>Chikatetsu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disebut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sebagai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kereta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bawah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tanah</a:t>
            </a:r>
            <a:r>
              <a:rPr lang="en-US" sz="1600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n-US" sz="1600" b="1" dirty="0" err="1" smtClean="0">
                <a:solidFill>
                  <a:schemeClr val="tx1"/>
                </a:solidFill>
              </a:rPr>
              <a:t>Kereta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api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bawah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tanah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adalah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kereta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api</a:t>
            </a:r>
            <a:r>
              <a:rPr lang="en-US" sz="1600" b="1" dirty="0" smtClean="0">
                <a:solidFill>
                  <a:schemeClr val="tx1"/>
                </a:solidFill>
              </a:rPr>
              <a:t> yang </a:t>
            </a:r>
            <a:r>
              <a:rPr lang="en-US" sz="1600" b="1" dirty="0" err="1" smtClean="0">
                <a:solidFill>
                  <a:schemeClr val="tx1"/>
                </a:solidFill>
              </a:rPr>
              <a:t>berjalan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di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bawah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permukaan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tanah</a:t>
            </a:r>
            <a:r>
              <a:rPr lang="en-US" sz="1600" b="1" dirty="0" smtClean="0">
                <a:solidFill>
                  <a:schemeClr val="tx1"/>
                </a:solidFill>
              </a:rPr>
              <a:t> (subway). 	</a:t>
            </a:r>
            <a:r>
              <a:rPr lang="en-US" sz="1600" b="1" dirty="0" err="1" smtClean="0">
                <a:solidFill>
                  <a:schemeClr val="tx1"/>
                </a:solidFill>
              </a:rPr>
              <a:t>Kereta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jenis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ini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dibangun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dengan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membangun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terowongan-terowongan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di</a:t>
            </a:r>
            <a:endParaRPr lang="en-US" sz="1600" b="1" dirty="0" smtClean="0"/>
          </a:p>
          <a:p>
            <a:pPr marL="3859213" algn="just"/>
            <a:r>
              <a:rPr lang="en-US" sz="1600" b="1" dirty="0" err="1" smtClean="0">
                <a:solidFill>
                  <a:schemeClr val="tx1"/>
                </a:solidFill>
              </a:rPr>
              <a:t>bawah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tanah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sebagai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jalur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kereta</a:t>
            </a:r>
            <a:r>
              <a:rPr lang="en-US" sz="1600" b="1" dirty="0" smtClean="0"/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api</a:t>
            </a:r>
            <a:r>
              <a:rPr lang="en-US" sz="1600" b="1" dirty="0" smtClean="0">
                <a:solidFill>
                  <a:schemeClr val="tx1"/>
                </a:solidFill>
              </a:rPr>
              <a:t>. </a:t>
            </a:r>
            <a:r>
              <a:rPr lang="en-US" sz="1600" b="1" dirty="0" err="1" smtClean="0">
                <a:solidFill>
                  <a:schemeClr val="tx1"/>
                </a:solidFill>
              </a:rPr>
              <a:t>Umumnya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digunakan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pada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kota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kota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besar</a:t>
            </a:r>
            <a:r>
              <a:rPr lang="en-US" sz="1600" b="1" dirty="0" smtClean="0">
                <a:solidFill>
                  <a:schemeClr val="tx1"/>
                </a:solidFill>
              </a:rPr>
              <a:t> (metropolitan) </a:t>
            </a:r>
            <a:r>
              <a:rPr lang="en-US" sz="1600" b="1" dirty="0" err="1" smtClean="0">
                <a:solidFill>
                  <a:schemeClr val="tx1"/>
                </a:solidFill>
              </a:rPr>
              <a:t>seperti</a:t>
            </a:r>
            <a:r>
              <a:rPr lang="en-US" sz="1600" b="1" dirty="0" smtClean="0">
                <a:solidFill>
                  <a:schemeClr val="tx1"/>
                </a:solidFill>
              </a:rPr>
              <a:t> New York, Tokyo, Paris, Seoul </a:t>
            </a:r>
            <a:r>
              <a:rPr lang="en-US" sz="1600" b="1" dirty="0" err="1" smtClean="0">
                <a:solidFill>
                  <a:schemeClr val="tx1"/>
                </a:solidFill>
              </a:rPr>
              <a:t>dan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Moskwa</a:t>
            </a:r>
            <a:r>
              <a:rPr lang="en-US" sz="1600" b="1" dirty="0" smtClean="0">
                <a:solidFill>
                  <a:schemeClr val="tx1"/>
                </a:solidFill>
              </a:rPr>
              <a:t>. </a:t>
            </a:r>
            <a:r>
              <a:rPr lang="en-US" sz="1600" b="1" dirty="0" err="1" smtClean="0">
                <a:solidFill>
                  <a:schemeClr val="tx1"/>
                </a:solidFill>
              </a:rPr>
              <a:t>Selain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itu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ia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juga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digunakan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dalam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skala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lebih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kecil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pada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daerah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pertambangan</a:t>
            </a:r>
            <a:r>
              <a:rPr lang="en-US" sz="1600" b="1" dirty="0" smtClean="0">
                <a:solidFill>
                  <a:schemeClr val="tx1"/>
                </a:solidFill>
              </a:rPr>
              <a:t>. </a:t>
            </a:r>
            <a:r>
              <a:rPr lang="en-US" sz="1600" b="1" dirty="0" err="1" smtClean="0">
                <a:solidFill>
                  <a:schemeClr val="tx1"/>
                </a:solidFill>
              </a:rPr>
              <a:t>Biaya</a:t>
            </a:r>
            <a:r>
              <a:rPr lang="en-US" sz="1600" b="1" dirty="0" smtClean="0">
                <a:solidFill>
                  <a:schemeClr val="tx1"/>
                </a:solidFill>
              </a:rPr>
              <a:t> yang </a:t>
            </a:r>
            <a:r>
              <a:rPr lang="en-US" sz="1600" b="1" dirty="0" err="1" smtClean="0">
                <a:solidFill>
                  <a:schemeClr val="tx1"/>
                </a:solidFill>
              </a:rPr>
              <a:t>dikeluarkan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sangat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mahal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sekali</a:t>
            </a:r>
            <a:r>
              <a:rPr lang="en-US" sz="1600" b="1" dirty="0" smtClean="0">
                <a:solidFill>
                  <a:schemeClr val="tx1"/>
                </a:solidFill>
              </a:rPr>
              <a:t>, </a:t>
            </a:r>
            <a:r>
              <a:rPr lang="en-US" sz="1600" b="1" dirty="0" err="1" smtClean="0">
                <a:solidFill>
                  <a:schemeClr val="tx1"/>
                </a:solidFill>
              </a:rPr>
              <a:t>karena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sering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menembus</a:t>
            </a:r>
            <a:r>
              <a:rPr lang="en-US" sz="1600" b="1" dirty="0" smtClean="0">
                <a:solidFill>
                  <a:schemeClr val="tx1"/>
                </a:solidFill>
              </a:rPr>
              <a:t> 20m </a:t>
            </a:r>
            <a:r>
              <a:rPr lang="en-US" sz="1600" b="1" dirty="0" err="1" smtClean="0">
                <a:solidFill>
                  <a:schemeClr val="tx1"/>
                </a:solidFill>
              </a:rPr>
              <a:t>di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bawah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permukaan</a:t>
            </a:r>
            <a:r>
              <a:rPr lang="en-US" sz="1600" b="1" dirty="0" smtClean="0">
                <a:solidFill>
                  <a:schemeClr val="tx1"/>
                </a:solidFill>
              </a:rPr>
              <a:t>, kali – </a:t>
            </a:r>
            <a:r>
              <a:rPr lang="en-US" sz="1600" b="1" dirty="0" err="1" smtClean="0">
                <a:solidFill>
                  <a:schemeClr val="tx1"/>
                </a:solidFill>
              </a:rPr>
              <a:t>bangunan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maupun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jalan</a:t>
            </a:r>
            <a:r>
              <a:rPr lang="en-US" sz="1600" b="1" dirty="0" smtClean="0">
                <a:solidFill>
                  <a:schemeClr val="tx1"/>
                </a:solidFill>
              </a:rPr>
              <a:t>, </a:t>
            </a:r>
            <a:r>
              <a:rPr lang="en-US" sz="1600" b="1" dirty="0" err="1" smtClean="0">
                <a:solidFill>
                  <a:schemeClr val="tx1"/>
                </a:solidFill>
              </a:rPr>
              <a:t>yaitu</a:t>
            </a:r>
            <a:r>
              <a:rPr lang="en-US" sz="1600" b="1" dirty="0" smtClean="0">
                <a:solidFill>
                  <a:schemeClr val="tx1"/>
                </a:solidFill>
              </a:rPr>
              <a:t> 7 (</a:t>
            </a:r>
            <a:r>
              <a:rPr lang="en-US" sz="1600" b="1" dirty="0" err="1" smtClean="0">
                <a:solidFill>
                  <a:schemeClr val="tx1"/>
                </a:solidFill>
              </a:rPr>
              <a:t>tujuh</a:t>
            </a:r>
            <a:r>
              <a:rPr lang="en-US" sz="1600" b="1" dirty="0" smtClean="0">
                <a:solidFill>
                  <a:schemeClr val="tx1"/>
                </a:solidFill>
              </a:rPr>
              <a:t>) kali </a:t>
            </a:r>
            <a:r>
              <a:rPr lang="en-US" sz="1600" b="1" dirty="0" err="1" smtClean="0">
                <a:solidFill>
                  <a:schemeClr val="tx1"/>
                </a:solidFill>
              </a:rPr>
              <a:t>lipat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dari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pada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kereta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permukaan</a:t>
            </a:r>
            <a:r>
              <a:rPr lang="en-US" sz="1600" b="1" dirty="0" smtClean="0">
                <a:solidFill>
                  <a:schemeClr val="tx1"/>
                </a:solidFill>
              </a:rPr>
              <a:t>. </a:t>
            </a:r>
            <a:r>
              <a:rPr lang="en-US" sz="1600" b="1" dirty="0" err="1" smtClean="0">
                <a:solidFill>
                  <a:schemeClr val="tx1"/>
                </a:solidFill>
              </a:rPr>
              <a:t>Misalnya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kalau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untuk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membangun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dengan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jarak</a:t>
            </a:r>
            <a:r>
              <a:rPr lang="en-US" sz="1600" b="1" dirty="0" smtClean="0">
                <a:solidFill>
                  <a:schemeClr val="tx1"/>
                </a:solidFill>
              </a:rPr>
              <a:t> yang </a:t>
            </a:r>
            <a:r>
              <a:rPr lang="en-US" sz="1600" b="1" dirty="0" err="1" smtClean="0">
                <a:solidFill>
                  <a:schemeClr val="tx1"/>
                </a:solidFill>
              </a:rPr>
              <a:t>sama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untuk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permukaan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membutuhkan</a:t>
            </a:r>
            <a:r>
              <a:rPr lang="en-US" sz="1600" b="1" dirty="0" smtClean="0">
                <a:solidFill>
                  <a:schemeClr val="tx1"/>
                </a:solidFill>
              </a:rPr>
              <a:t> $ 10 </a:t>
            </a:r>
            <a:r>
              <a:rPr lang="en-US" sz="1600" b="1" dirty="0" err="1" smtClean="0">
                <a:solidFill>
                  <a:schemeClr val="tx1"/>
                </a:solidFill>
              </a:rPr>
              <a:t>juta</a:t>
            </a:r>
            <a:r>
              <a:rPr lang="en-US" sz="1600" b="1" dirty="0" smtClean="0">
                <a:solidFill>
                  <a:schemeClr val="tx1"/>
                </a:solidFill>
              </a:rPr>
              <a:t>, </a:t>
            </a:r>
            <a:r>
              <a:rPr lang="en-US" sz="1600" b="1" dirty="0" err="1" smtClean="0">
                <a:solidFill>
                  <a:schemeClr val="tx1"/>
                </a:solidFill>
              </a:rPr>
              <a:t>maka</a:t>
            </a:r>
            <a:r>
              <a:rPr lang="en-US" sz="1600" b="1" dirty="0" smtClean="0">
                <a:solidFill>
                  <a:schemeClr val="tx1"/>
                </a:solidFill>
              </a:rPr>
              <a:t> yang </a:t>
            </a:r>
            <a:r>
              <a:rPr lang="en-US" sz="1600" b="1" dirty="0" err="1" smtClean="0">
                <a:solidFill>
                  <a:schemeClr val="tx1"/>
                </a:solidFill>
              </a:rPr>
              <a:t>di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bawah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tanah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memerlukan</a:t>
            </a:r>
            <a:r>
              <a:rPr lang="en-US" sz="1600" b="1" dirty="0" smtClean="0">
                <a:solidFill>
                  <a:schemeClr val="tx1"/>
                </a:solidFill>
              </a:rPr>
              <a:t> $ 70 </a:t>
            </a:r>
            <a:r>
              <a:rPr lang="en-US" sz="1600" b="1" dirty="0" err="1" smtClean="0">
                <a:solidFill>
                  <a:schemeClr val="tx1"/>
                </a:solidFill>
              </a:rPr>
              <a:t>juta</a:t>
            </a:r>
            <a:r>
              <a:rPr lang="en-US" sz="1600" b="1" dirty="0" smtClean="0">
                <a:solidFill>
                  <a:schemeClr val="tx1"/>
                </a:solidFill>
              </a:rPr>
              <a:t>. Di </a:t>
            </a:r>
            <a:r>
              <a:rPr lang="en-US" sz="1600" b="1" dirty="0" err="1" smtClean="0">
                <a:solidFill>
                  <a:schemeClr val="tx1"/>
                </a:solidFill>
              </a:rPr>
              <a:t>Jepang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pembangunan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lintas</a:t>
            </a:r>
            <a:r>
              <a:rPr lang="en-US" sz="1600" b="1" dirty="0" smtClean="0">
                <a:solidFill>
                  <a:schemeClr val="tx1"/>
                </a:solidFill>
              </a:rPr>
              <a:t> subway </a:t>
            </a:r>
            <a:r>
              <a:rPr lang="en-US" sz="1600" b="1" dirty="0" err="1" smtClean="0">
                <a:solidFill>
                  <a:schemeClr val="tx1"/>
                </a:solidFill>
              </a:rPr>
              <a:t>telah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dimulai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sejak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tahun</a:t>
            </a:r>
            <a:r>
              <a:rPr lang="en-US" sz="1600" b="1" dirty="0" smtClean="0">
                <a:solidFill>
                  <a:schemeClr val="tx1"/>
                </a:solidFill>
              </a:rPr>
              <a:t> 1905.Perkembangan </a:t>
            </a:r>
            <a:r>
              <a:rPr lang="en-US" sz="1600" b="1" dirty="0" err="1" smtClean="0">
                <a:solidFill>
                  <a:schemeClr val="tx1"/>
                </a:solidFill>
              </a:rPr>
              <a:t>kereta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bawah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tanah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di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Jepang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sangat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pesat</a:t>
            </a:r>
            <a:r>
              <a:rPr lang="en-US" sz="1600" b="1" dirty="0" smtClean="0">
                <a:solidFill>
                  <a:schemeClr val="tx1"/>
                </a:solidFill>
              </a:rPr>
              <a:t>. </a:t>
            </a:r>
            <a:r>
              <a:rPr lang="en-US" sz="1600" b="1" dirty="0" err="1" smtClean="0">
                <a:solidFill>
                  <a:schemeClr val="tx1"/>
                </a:solidFill>
              </a:rPr>
              <a:t>Saat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ini</a:t>
            </a:r>
            <a:r>
              <a:rPr lang="en-US" sz="1600" b="1" dirty="0" smtClean="0">
                <a:solidFill>
                  <a:schemeClr val="tx1"/>
                </a:solidFill>
              </a:rPr>
              <a:t>, </a:t>
            </a:r>
            <a:r>
              <a:rPr lang="en-US" sz="1600" b="1" dirty="0" err="1" smtClean="0">
                <a:solidFill>
                  <a:schemeClr val="tx1"/>
                </a:solidFill>
              </a:rPr>
              <a:t>panjang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jalur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kereta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bawah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tanah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di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Jepang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nyaris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mencapai</a:t>
            </a:r>
            <a:r>
              <a:rPr lang="en-US" sz="1600" b="1" dirty="0" smtClean="0">
                <a:solidFill>
                  <a:schemeClr val="tx1"/>
                </a:solidFill>
              </a:rPr>
              <a:t> 2500 km, </a:t>
            </a:r>
            <a:r>
              <a:rPr lang="en-US" sz="1600" b="1" dirty="0" err="1" smtClean="0">
                <a:solidFill>
                  <a:schemeClr val="tx1"/>
                </a:solidFill>
              </a:rPr>
              <a:t>dan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masih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terus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bertambah</a:t>
            </a:r>
            <a:r>
              <a:rPr lang="en-US" sz="1600" b="1" dirty="0" smtClean="0">
                <a:solidFill>
                  <a:schemeClr val="tx1"/>
                </a:solidFill>
              </a:rPr>
              <a:t> .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E:\kendaraan jepang - chikatets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971800"/>
            <a:ext cx="3276600" cy="23526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229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Lucida Handwriting" pitchFamily="66" charset="0"/>
              </a:rPr>
              <a:t>Mobil </a:t>
            </a:r>
            <a:r>
              <a:rPr lang="en-US" b="1" dirty="0" err="1" smtClean="0">
                <a:latin typeface="Lucida Handwriting" pitchFamily="66" charset="0"/>
              </a:rPr>
              <a:t>Listrik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54102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dirty="0" smtClean="0"/>
              <a:t>	</a:t>
            </a:r>
            <a:r>
              <a:rPr lang="en-US" sz="1600" dirty="0" smtClean="0"/>
              <a:t>Tokyo - </a:t>
            </a:r>
            <a:r>
              <a:rPr lang="en-US" sz="1600" dirty="0" err="1" smtClean="0"/>
              <a:t>Untung</a:t>
            </a:r>
            <a:r>
              <a:rPr lang="en-US" sz="1600" dirty="0" smtClean="0"/>
              <a:t> </a:t>
            </a:r>
            <a:r>
              <a:rPr lang="en-US" sz="1600" dirty="0" err="1" smtClean="0"/>
              <a:t>saja</a:t>
            </a:r>
            <a:r>
              <a:rPr lang="en-US" sz="1600" dirty="0" smtClean="0"/>
              <a:t> </a:t>
            </a:r>
            <a:r>
              <a:rPr lang="en-US" sz="1600" dirty="0" err="1" smtClean="0"/>
              <a:t>pabrikan</a:t>
            </a:r>
            <a:r>
              <a:rPr lang="en-US" sz="1600" dirty="0" smtClean="0"/>
              <a:t> </a:t>
            </a:r>
            <a:r>
              <a:rPr lang="en-US" sz="1600" dirty="0" err="1" smtClean="0"/>
              <a:t>Jepang</a:t>
            </a:r>
            <a:r>
              <a:rPr lang="en-US" sz="1600" dirty="0" smtClean="0"/>
              <a:t> </a:t>
            </a:r>
            <a:r>
              <a:rPr lang="en-US" sz="1600" dirty="0" err="1" smtClean="0"/>
              <a:t>sudah</a:t>
            </a:r>
            <a:r>
              <a:rPr lang="en-US" sz="1600" dirty="0" smtClean="0"/>
              <a:t> </a:t>
            </a:r>
            <a:r>
              <a:rPr lang="en-US" sz="1600" dirty="0" err="1" smtClean="0"/>
              <a:t>memproduksi</a:t>
            </a:r>
            <a:r>
              <a:rPr lang="en-US" sz="1600" dirty="0" smtClean="0"/>
              <a:t> </a:t>
            </a:r>
            <a:r>
              <a:rPr lang="en-US" sz="1600" dirty="0" err="1" smtClean="0"/>
              <a:t>mobil-mobil</a:t>
            </a:r>
            <a:r>
              <a:rPr lang="en-US" sz="1600" dirty="0" smtClean="0"/>
              <a:t> hybrid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listrik</a:t>
            </a:r>
            <a:r>
              <a:rPr lang="en-US" sz="1600" dirty="0" smtClean="0"/>
              <a:t>. Mobil-</a:t>
            </a:r>
            <a:r>
              <a:rPr lang="en-US" sz="1600" dirty="0" err="1" smtClean="0"/>
              <a:t>mobil</a:t>
            </a:r>
            <a:r>
              <a:rPr lang="en-US" sz="1600" dirty="0" smtClean="0"/>
              <a:t> </a:t>
            </a:r>
            <a:r>
              <a:rPr lang="en-US" sz="1600" dirty="0" err="1" smtClean="0"/>
              <a:t>itu</a:t>
            </a:r>
            <a:r>
              <a:rPr lang="en-US" sz="1600" dirty="0" smtClean="0"/>
              <a:t> </a:t>
            </a:r>
            <a:r>
              <a:rPr lang="en-US" sz="1600" dirty="0" err="1" smtClean="0"/>
              <a:t>sekarang</a:t>
            </a:r>
            <a:r>
              <a:rPr lang="en-US" sz="1600" dirty="0" smtClean="0"/>
              <a:t> </a:t>
            </a:r>
            <a:r>
              <a:rPr lang="en-US" sz="1600" dirty="0" err="1" smtClean="0"/>
              <a:t>menjadi</a:t>
            </a:r>
            <a:r>
              <a:rPr lang="en-US" sz="1600" dirty="0" smtClean="0"/>
              <a:t> </a:t>
            </a:r>
            <a:r>
              <a:rPr lang="en-US" sz="1600" dirty="0" err="1" smtClean="0"/>
              <a:t>penyelamat</a:t>
            </a:r>
            <a:r>
              <a:rPr lang="en-US" sz="1600" dirty="0" smtClean="0"/>
              <a:t> </a:t>
            </a:r>
            <a:r>
              <a:rPr lang="en-US" sz="1600" dirty="0" err="1" smtClean="0"/>
              <a:t>warga</a:t>
            </a:r>
            <a:r>
              <a:rPr lang="en-US" sz="1600" dirty="0" smtClean="0"/>
              <a:t> </a:t>
            </a:r>
            <a:r>
              <a:rPr lang="en-US" sz="1600" dirty="0" err="1" smtClean="0"/>
              <a:t>Jepang</a:t>
            </a:r>
            <a:r>
              <a:rPr lang="en-US" sz="1600" dirty="0" smtClean="0"/>
              <a:t> </a:t>
            </a:r>
            <a:r>
              <a:rPr lang="en-US" sz="1600" dirty="0" err="1" smtClean="0"/>
              <a:t>di</a:t>
            </a:r>
            <a:r>
              <a:rPr lang="en-US" sz="1600" dirty="0" smtClean="0"/>
              <a:t> </a:t>
            </a:r>
            <a:r>
              <a:rPr lang="en-US" sz="1600" dirty="0" err="1" smtClean="0"/>
              <a:t>saat</a:t>
            </a:r>
            <a:r>
              <a:rPr lang="en-US" sz="1600" dirty="0" smtClean="0"/>
              <a:t> </a:t>
            </a:r>
            <a:r>
              <a:rPr lang="en-US" sz="1600" dirty="0" err="1" smtClean="0"/>
              <a:t>Jepang</a:t>
            </a:r>
            <a:r>
              <a:rPr lang="en-US" sz="1600" dirty="0" smtClean="0"/>
              <a:t> </a:t>
            </a:r>
            <a:r>
              <a:rPr lang="en-US" sz="1600" dirty="0" err="1" smtClean="0"/>
              <a:t>mengalami</a:t>
            </a:r>
            <a:r>
              <a:rPr lang="en-US" sz="1600" dirty="0" smtClean="0"/>
              <a:t> </a:t>
            </a:r>
            <a:r>
              <a:rPr lang="en-US" sz="1600" dirty="0" err="1" smtClean="0"/>
              <a:t>krisis</a:t>
            </a:r>
            <a:r>
              <a:rPr lang="en-US" sz="1600" dirty="0" smtClean="0"/>
              <a:t> </a:t>
            </a:r>
            <a:r>
              <a:rPr lang="en-US" sz="1600" dirty="0" err="1" smtClean="0"/>
              <a:t>listrik</a:t>
            </a:r>
            <a:r>
              <a:rPr lang="en-US" sz="1600" dirty="0" smtClean="0"/>
              <a:t>.</a:t>
            </a:r>
            <a:r>
              <a:rPr lang="ja-JP" altLang="en-US" sz="1600" smtClean="0"/>
              <a:t>　</a:t>
            </a:r>
            <a:r>
              <a:rPr lang="en-US" sz="1600" dirty="0" err="1" smtClean="0"/>
              <a:t>Bukan</a:t>
            </a:r>
            <a:r>
              <a:rPr lang="en-US" sz="1600" dirty="0" smtClean="0"/>
              <a:t> </a:t>
            </a:r>
            <a:r>
              <a:rPr lang="en-US" sz="1600" dirty="0" err="1" smtClean="0"/>
              <a:t>hanya</a:t>
            </a:r>
            <a:r>
              <a:rPr lang="en-US" sz="1600" dirty="0" smtClean="0"/>
              <a:t> </a:t>
            </a:r>
            <a:r>
              <a:rPr lang="en-US" sz="1600" dirty="0" err="1" smtClean="0"/>
              <a:t>bisa</a:t>
            </a:r>
            <a:r>
              <a:rPr lang="en-US" sz="1600" dirty="0" smtClean="0"/>
              <a:t> </a:t>
            </a:r>
            <a:r>
              <a:rPr lang="en-US" sz="1600" dirty="0" err="1" smtClean="0"/>
              <a:t>dipakai</a:t>
            </a:r>
            <a:r>
              <a:rPr lang="en-US" sz="1600" dirty="0" smtClean="0"/>
              <a:t> </a:t>
            </a:r>
            <a:r>
              <a:rPr lang="en-US" sz="1600" dirty="0" err="1" smtClean="0"/>
              <a:t>sebagai</a:t>
            </a:r>
            <a:r>
              <a:rPr lang="en-US" sz="1600" dirty="0" smtClean="0"/>
              <a:t> </a:t>
            </a:r>
            <a:r>
              <a:rPr lang="en-US" sz="1600" dirty="0" err="1" smtClean="0"/>
              <a:t>alat</a:t>
            </a:r>
            <a:r>
              <a:rPr lang="en-US" sz="1600" dirty="0" smtClean="0"/>
              <a:t> </a:t>
            </a:r>
            <a:r>
              <a:rPr lang="en-US" sz="1600" dirty="0" err="1" smtClean="0"/>
              <a:t>transportasi</a:t>
            </a:r>
            <a:r>
              <a:rPr lang="en-US" sz="1600" dirty="0" smtClean="0"/>
              <a:t> </a:t>
            </a:r>
            <a:r>
              <a:rPr lang="en-US" sz="1600" dirty="0" err="1" smtClean="0"/>
              <a:t>saja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berkeliling</a:t>
            </a:r>
            <a:r>
              <a:rPr lang="en-US" sz="1600" dirty="0" smtClean="0"/>
              <a:t> </a:t>
            </a:r>
            <a:r>
              <a:rPr lang="en-US" sz="1600" dirty="0" err="1" smtClean="0"/>
              <a:t>kota</a:t>
            </a:r>
            <a:r>
              <a:rPr lang="en-US" sz="1600" dirty="0" smtClean="0"/>
              <a:t>, </a:t>
            </a:r>
            <a:r>
              <a:rPr lang="en-US" sz="1600" dirty="0" err="1" smtClean="0"/>
              <a:t>mobil-mobil</a:t>
            </a:r>
            <a:r>
              <a:rPr lang="en-US" sz="1600" dirty="0" smtClean="0"/>
              <a:t> </a:t>
            </a:r>
            <a:r>
              <a:rPr lang="en-US" sz="1600" dirty="0" err="1" smtClean="0"/>
              <a:t>itu</a:t>
            </a:r>
            <a:endParaRPr lang="en-US" sz="1600" dirty="0" smtClean="0"/>
          </a:p>
          <a:p>
            <a:pPr marL="3952875" algn="just">
              <a:buNone/>
            </a:pPr>
            <a:r>
              <a:rPr lang="en-US" sz="1600" dirty="0" smtClean="0"/>
              <a:t>	</a:t>
            </a:r>
            <a:r>
              <a:rPr lang="en-US" sz="1600" dirty="0" err="1" smtClean="0"/>
              <a:t>sekarang</a:t>
            </a:r>
            <a:r>
              <a:rPr lang="en-US" sz="1600" dirty="0" smtClean="0"/>
              <a:t> </a:t>
            </a:r>
            <a:r>
              <a:rPr lang="en-US" sz="1600" dirty="0" err="1" smtClean="0"/>
              <a:t>bisa</a:t>
            </a:r>
            <a:r>
              <a:rPr lang="en-US" sz="1600" dirty="0" smtClean="0"/>
              <a:t> </a:t>
            </a:r>
            <a:r>
              <a:rPr lang="en-US" sz="1600" dirty="0" err="1" smtClean="0"/>
              <a:t>dipakai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ja-JP" altLang="en-US" sz="1600" dirty="0" smtClean="0"/>
              <a:t>　</a:t>
            </a:r>
            <a:r>
              <a:rPr lang="en-US" sz="1600" dirty="0" err="1" smtClean="0"/>
              <a:t>menyalakan</a:t>
            </a:r>
            <a:r>
              <a:rPr lang="en-US" sz="1600" dirty="0" smtClean="0"/>
              <a:t> </a:t>
            </a:r>
            <a:r>
              <a:rPr lang="en-US" sz="1600" dirty="0" err="1" smtClean="0"/>
              <a:t>berbagai</a:t>
            </a:r>
            <a:r>
              <a:rPr lang="en-US" sz="1600" dirty="0" smtClean="0"/>
              <a:t> </a:t>
            </a:r>
            <a:r>
              <a:rPr lang="en-US" sz="1600" dirty="0" err="1" smtClean="0"/>
              <a:t>peralatan</a:t>
            </a:r>
            <a:r>
              <a:rPr lang="en-US" sz="1600" dirty="0" smtClean="0"/>
              <a:t> </a:t>
            </a:r>
            <a:r>
              <a:rPr lang="en-US" sz="1600" dirty="0" err="1" smtClean="0"/>
              <a:t>listrik</a:t>
            </a:r>
            <a:r>
              <a:rPr lang="en-US" sz="1600" dirty="0" smtClean="0"/>
              <a:t> </a:t>
            </a:r>
            <a:r>
              <a:rPr lang="en-US" sz="1600" dirty="0" err="1" smtClean="0"/>
              <a:t>Toyota,misalnya</a:t>
            </a:r>
            <a:r>
              <a:rPr lang="en-US" sz="1600" dirty="0" smtClean="0"/>
              <a:t>, </a:t>
            </a:r>
            <a:r>
              <a:rPr lang="en-US" sz="1600" dirty="0" err="1" smtClean="0"/>
              <a:t>menyatakan</a:t>
            </a:r>
            <a:r>
              <a:rPr lang="en-US" sz="1600" dirty="0" smtClean="0"/>
              <a:t> </a:t>
            </a:r>
            <a:r>
              <a:rPr lang="en-US" sz="1600" dirty="0" err="1" smtClean="0"/>
              <a:t>mobil</a:t>
            </a:r>
            <a:r>
              <a:rPr lang="en-US" sz="1600" dirty="0" smtClean="0"/>
              <a:t> hybrid </a:t>
            </a:r>
            <a:r>
              <a:rPr lang="en-US" sz="1600" dirty="0" err="1" smtClean="0"/>
              <a:t>mereka</a:t>
            </a:r>
            <a:r>
              <a:rPr lang="en-US" sz="1600" dirty="0" smtClean="0"/>
              <a:t> </a:t>
            </a:r>
            <a:r>
              <a:rPr lang="en-US" sz="1600" dirty="0" err="1" smtClean="0"/>
              <a:t>seperti</a:t>
            </a:r>
            <a:r>
              <a:rPr lang="en-US" sz="1600" dirty="0" smtClean="0"/>
              <a:t> </a:t>
            </a:r>
            <a:r>
              <a:rPr lang="en-US" sz="1600" dirty="0" err="1" smtClean="0"/>
              <a:t>Prius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Estima</a:t>
            </a:r>
            <a:r>
              <a:rPr lang="en-US" sz="1600" dirty="0" smtClean="0"/>
              <a:t> </a:t>
            </a:r>
            <a:r>
              <a:rPr lang="en-US" sz="1600" dirty="0" err="1" smtClean="0"/>
              <a:t>bisa</a:t>
            </a:r>
            <a:r>
              <a:rPr lang="en-US" sz="1600" dirty="0" smtClean="0"/>
              <a:t> </a:t>
            </a:r>
            <a:r>
              <a:rPr lang="en-US" sz="1600" dirty="0" err="1" smtClean="0"/>
              <a:t>diubah</a:t>
            </a:r>
            <a:r>
              <a:rPr lang="en-US" sz="1600" dirty="0" smtClean="0"/>
              <a:t> </a:t>
            </a:r>
            <a:r>
              <a:rPr lang="en-US" sz="1600" dirty="0" err="1" smtClean="0"/>
              <a:t>menjeadi</a:t>
            </a:r>
            <a:r>
              <a:rPr lang="en-US" sz="1600" dirty="0" smtClean="0"/>
              <a:t> </a:t>
            </a:r>
            <a:r>
              <a:rPr lang="en-US" sz="1600" dirty="0" err="1" smtClean="0"/>
              <a:t>generatorlistrik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rumah</a:t>
            </a:r>
            <a:r>
              <a:rPr lang="ja-JP" altLang="en-US" sz="1600" smtClean="0"/>
              <a:t>　</a:t>
            </a:r>
            <a:r>
              <a:rPr lang="en-US" sz="1600" dirty="0" err="1" smtClean="0"/>
              <a:t>tangga</a:t>
            </a:r>
            <a:r>
              <a:rPr lang="en-US" sz="1600" dirty="0" smtClean="0"/>
              <a:t>. </a:t>
            </a:r>
            <a:r>
              <a:rPr lang="en-US" sz="1600" dirty="0" err="1" smtClean="0"/>
              <a:t>Seperti</a:t>
            </a:r>
            <a:r>
              <a:rPr lang="en-US" sz="1600" dirty="0" smtClean="0"/>
              <a:t> </a:t>
            </a:r>
            <a:r>
              <a:rPr lang="en-US" sz="1600" dirty="0" err="1" smtClean="0"/>
              <a:t>dilansir</a:t>
            </a:r>
            <a:r>
              <a:rPr lang="en-US" sz="1600" dirty="0" smtClean="0"/>
              <a:t> </a:t>
            </a:r>
            <a:r>
              <a:rPr lang="en-US" sz="1600" dirty="0" err="1" smtClean="0"/>
              <a:t>autoevolution</a:t>
            </a:r>
            <a:r>
              <a:rPr lang="en-US" sz="1600" dirty="0" smtClean="0"/>
              <a:t>, </a:t>
            </a:r>
            <a:r>
              <a:rPr lang="en-US" sz="1600" dirty="0" err="1" smtClean="0"/>
              <a:t>Kamis</a:t>
            </a:r>
            <a:r>
              <a:rPr lang="en-US" sz="1600" dirty="0" smtClean="0"/>
              <a:t> (21/7/2011) </a:t>
            </a:r>
            <a:r>
              <a:rPr lang="en-US" sz="1600" dirty="0" err="1" smtClean="0"/>
              <a:t>mobil</a:t>
            </a:r>
            <a:r>
              <a:rPr lang="en-US" sz="1600" dirty="0" smtClean="0"/>
              <a:t> </a:t>
            </a:r>
            <a:r>
              <a:rPr lang="en-US" sz="1600" dirty="0" err="1" smtClean="0"/>
              <a:t>ini</a:t>
            </a:r>
            <a:r>
              <a:rPr lang="en-US" sz="1600" dirty="0" smtClean="0"/>
              <a:t> </a:t>
            </a:r>
            <a:r>
              <a:rPr lang="en-US" sz="1600" dirty="0" err="1" smtClean="0"/>
              <a:t>berubah</a:t>
            </a:r>
            <a:r>
              <a:rPr lang="en-US" sz="1600" dirty="0" smtClean="0"/>
              <a:t> </a:t>
            </a:r>
            <a:r>
              <a:rPr lang="en-US" sz="1600" dirty="0" err="1" smtClean="0"/>
              <a:t>menjadi</a:t>
            </a:r>
            <a:r>
              <a:rPr lang="en-US" sz="1600" dirty="0" smtClean="0"/>
              <a:t> generator</a:t>
            </a:r>
            <a:r>
              <a:rPr lang="ja-JP" altLang="en-US" sz="1600" smtClean="0"/>
              <a:t> </a:t>
            </a:r>
            <a:r>
              <a:rPr lang="en-US" sz="1600" dirty="0" err="1" smtClean="0"/>
              <a:t>listrik</a:t>
            </a:r>
            <a:r>
              <a:rPr lang="en-US" sz="1600" dirty="0" smtClean="0"/>
              <a:t> yang </a:t>
            </a:r>
            <a:r>
              <a:rPr lang="en-US" sz="1600" dirty="0" err="1" smtClean="0"/>
              <a:t>menggunakan</a:t>
            </a:r>
            <a:r>
              <a:rPr lang="en-US" sz="1600" dirty="0" smtClean="0"/>
              <a:t> </a:t>
            </a:r>
            <a:r>
              <a:rPr lang="en-US" sz="1600" dirty="0" err="1" smtClean="0"/>
              <a:t>bahan</a:t>
            </a:r>
            <a:r>
              <a:rPr lang="en-US" sz="1600" dirty="0" smtClean="0"/>
              <a:t> </a:t>
            </a:r>
            <a:r>
              <a:rPr lang="en-US" sz="1600" dirty="0" err="1" smtClean="0"/>
              <a:t>bakar</a:t>
            </a:r>
            <a:r>
              <a:rPr lang="en-US" sz="1600" dirty="0" smtClean="0"/>
              <a:t>. Toyota pun </a:t>
            </a:r>
            <a:r>
              <a:rPr lang="en-US" sz="1600" dirty="0" err="1" smtClean="0"/>
              <a:t>berencana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membuat</a:t>
            </a:r>
            <a:r>
              <a:rPr lang="en-US" sz="1600" dirty="0" smtClean="0"/>
              <a:t> </a:t>
            </a:r>
            <a:r>
              <a:rPr lang="en-US" sz="1600" dirty="0" err="1" smtClean="0"/>
              <a:t>sistem</a:t>
            </a:r>
            <a:r>
              <a:rPr lang="en-US" sz="1600" dirty="0" smtClean="0"/>
              <a:t> generator </a:t>
            </a:r>
            <a:r>
              <a:rPr lang="en-US" sz="1600" dirty="0" err="1" smtClean="0"/>
              <a:t>ini</a:t>
            </a:r>
            <a:r>
              <a:rPr lang="en-US" sz="1600" dirty="0" smtClean="0"/>
              <a:t> </a:t>
            </a:r>
            <a:r>
              <a:rPr lang="en-US" sz="1600" dirty="0" err="1" smtClean="0"/>
              <a:t>sebagai</a:t>
            </a:r>
            <a:r>
              <a:rPr lang="en-US" sz="1600" dirty="0" smtClean="0"/>
              <a:t> </a:t>
            </a:r>
            <a:r>
              <a:rPr lang="en-US" sz="1600" dirty="0" err="1" smtClean="0"/>
              <a:t>fitur</a:t>
            </a:r>
            <a:r>
              <a:rPr lang="en-US" sz="1600" dirty="0" smtClean="0"/>
              <a:t> </a:t>
            </a:r>
            <a:r>
              <a:rPr lang="en-US" sz="1600" dirty="0" err="1" smtClean="0"/>
              <a:t>opsional</a:t>
            </a:r>
            <a:r>
              <a:rPr lang="en-US" sz="1600" dirty="0" smtClean="0"/>
              <a:t> </a:t>
            </a: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 smtClean="0"/>
              <a:t>Prius</a:t>
            </a:r>
            <a:r>
              <a:rPr lang="en-US" sz="1600" dirty="0" smtClean="0"/>
              <a:t> </a:t>
            </a:r>
            <a:r>
              <a:rPr lang="en-US" sz="1600" dirty="0" err="1" smtClean="0"/>
              <a:t>tahun</a:t>
            </a:r>
            <a:r>
              <a:rPr lang="en-US" sz="1600" dirty="0" smtClean="0"/>
              <a:t> </a:t>
            </a:r>
            <a:r>
              <a:rPr lang="en-US" sz="1600" dirty="0" err="1" smtClean="0"/>
              <a:t>depan</a:t>
            </a:r>
            <a:r>
              <a:rPr lang="en-US" sz="1600" dirty="0" smtClean="0"/>
              <a:t>. Model lain </a:t>
            </a:r>
            <a:r>
              <a:rPr lang="en-US" sz="1600" dirty="0" err="1" smtClean="0"/>
              <a:t>akan</a:t>
            </a:r>
            <a:r>
              <a:rPr lang="en-US" sz="1600" dirty="0" smtClean="0"/>
              <a:t> </a:t>
            </a:r>
            <a:r>
              <a:rPr lang="en-US" sz="1600" dirty="0" err="1" smtClean="0"/>
              <a:t>menyusul</a:t>
            </a:r>
            <a:r>
              <a:rPr lang="en-US" sz="1600" dirty="0" smtClean="0"/>
              <a:t>.</a:t>
            </a:r>
            <a:r>
              <a:rPr lang="ja-JP" altLang="en-US" sz="1600" smtClean="0"/>
              <a:t>　</a:t>
            </a:r>
            <a:r>
              <a:rPr lang="en-US" sz="1600" dirty="0" smtClean="0"/>
              <a:t>Nissan pun </a:t>
            </a:r>
            <a:r>
              <a:rPr lang="en-US" sz="1600" dirty="0" err="1" smtClean="0"/>
              <a:t>akan</a:t>
            </a:r>
            <a:r>
              <a:rPr lang="en-US" sz="1600" dirty="0" smtClean="0"/>
              <a:t> </a:t>
            </a:r>
            <a:r>
              <a:rPr lang="en-US" sz="1600" dirty="0" err="1" smtClean="0"/>
              <a:t>memasang</a:t>
            </a:r>
            <a:r>
              <a:rPr lang="en-US" sz="1600" dirty="0" smtClean="0"/>
              <a:t> </a:t>
            </a:r>
            <a:r>
              <a:rPr lang="en-US" sz="1600" dirty="0" err="1" smtClean="0"/>
              <a:t>alat</a:t>
            </a:r>
            <a:r>
              <a:rPr lang="en-US" sz="1600" dirty="0" smtClean="0"/>
              <a:t> </a:t>
            </a:r>
            <a:r>
              <a:rPr lang="en-US" sz="1600" dirty="0" err="1" smtClean="0"/>
              <a:t>di</a:t>
            </a:r>
            <a:r>
              <a:rPr lang="en-US" sz="1600" dirty="0" smtClean="0"/>
              <a:t> </a:t>
            </a:r>
            <a:r>
              <a:rPr lang="en-US" sz="1600" dirty="0" err="1" smtClean="0"/>
              <a:t>mobil</a:t>
            </a:r>
            <a:r>
              <a:rPr lang="en-US" sz="1600" dirty="0" smtClean="0"/>
              <a:t> </a:t>
            </a:r>
            <a:r>
              <a:rPr lang="en-US" sz="1600" dirty="0" err="1" smtClean="0"/>
              <a:t>listrik</a:t>
            </a:r>
            <a:r>
              <a:rPr lang="en-US" sz="1600" dirty="0" smtClean="0"/>
              <a:t> Nissan LEAF </a:t>
            </a:r>
            <a:r>
              <a:rPr lang="en-US" sz="1600" dirty="0" err="1" smtClean="0"/>
              <a:t>sehingga</a:t>
            </a:r>
            <a:r>
              <a:rPr lang="en-US" sz="1600" dirty="0" smtClean="0"/>
              <a:t> </a:t>
            </a:r>
            <a:r>
              <a:rPr lang="en-US" sz="1600" dirty="0" err="1" smtClean="0"/>
              <a:t>bisa</a:t>
            </a:r>
            <a:r>
              <a:rPr lang="en-US" sz="1600" dirty="0" smtClean="0"/>
              <a:t> </a:t>
            </a:r>
            <a:r>
              <a:rPr lang="en-US" sz="1600" dirty="0" err="1" smtClean="0"/>
              <a:t>digunakan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menanak</a:t>
            </a:r>
            <a:r>
              <a:rPr lang="en-US" sz="1600" dirty="0" smtClean="0"/>
              <a:t> </a:t>
            </a:r>
            <a:r>
              <a:rPr lang="en-US" sz="1600" dirty="0" err="1" smtClean="0"/>
              <a:t>nasi</a:t>
            </a:r>
            <a:r>
              <a:rPr lang="en-US" sz="1600" dirty="0" smtClean="0"/>
              <a:t> </a:t>
            </a:r>
            <a:r>
              <a:rPr lang="en-US" sz="1600" dirty="0" err="1" smtClean="0"/>
              <a:t>saat</a:t>
            </a:r>
            <a:r>
              <a:rPr lang="en-US" sz="1600" dirty="0" smtClean="0"/>
              <a:t> </a:t>
            </a:r>
            <a:r>
              <a:rPr lang="en-US" sz="1600" dirty="0" err="1" smtClean="0"/>
              <a:t>lampu</a:t>
            </a:r>
            <a:r>
              <a:rPr lang="en-US" sz="1600" dirty="0" smtClean="0"/>
              <a:t> </a:t>
            </a:r>
            <a:r>
              <a:rPr lang="en-US" sz="1600" dirty="0" err="1" smtClean="0"/>
              <a:t>padam</a:t>
            </a:r>
            <a:r>
              <a:rPr lang="en-US" sz="1600" dirty="0" smtClean="0"/>
              <a:t>.</a:t>
            </a:r>
            <a:r>
              <a:rPr lang="ja-JP" altLang="en-US" sz="1600" smtClean="0"/>
              <a:t>　</a:t>
            </a:r>
            <a:r>
              <a:rPr lang="en-US" sz="1600" dirty="0" smtClean="0"/>
              <a:t>Mitsubishi pun </a:t>
            </a:r>
            <a:r>
              <a:rPr lang="en-US" sz="1600" dirty="0" err="1" smtClean="0"/>
              <a:t>melakukan</a:t>
            </a:r>
            <a:r>
              <a:rPr lang="en-US" sz="1600" dirty="0" smtClean="0"/>
              <a:t> </a:t>
            </a:r>
            <a:r>
              <a:rPr lang="en-US" sz="1600" dirty="0" err="1" smtClean="0"/>
              <a:t>hal</a:t>
            </a:r>
            <a:r>
              <a:rPr lang="en-US" sz="1600" dirty="0" smtClean="0"/>
              <a:t> yang </a:t>
            </a:r>
            <a:r>
              <a:rPr lang="en-US" sz="1600" dirty="0" err="1" smtClean="0"/>
              <a:t>serupa</a:t>
            </a:r>
            <a:r>
              <a:rPr lang="en-US" sz="1600" dirty="0" smtClean="0"/>
              <a:t>. Mobil </a:t>
            </a:r>
            <a:r>
              <a:rPr lang="en-US" sz="1600" dirty="0" err="1" smtClean="0"/>
              <a:t>listrik</a:t>
            </a:r>
            <a:r>
              <a:rPr lang="en-US" sz="1600" dirty="0" smtClean="0"/>
              <a:t>  </a:t>
            </a:r>
            <a:r>
              <a:rPr lang="en-US" sz="1600" dirty="0" err="1" smtClean="0"/>
              <a:t>mereka</a:t>
            </a:r>
            <a:r>
              <a:rPr lang="en-US" sz="1600" dirty="0" smtClean="0"/>
              <a:t> </a:t>
            </a:r>
            <a:r>
              <a:rPr lang="en-US" sz="1600" dirty="0" err="1" smtClean="0"/>
              <a:t>juga</a:t>
            </a:r>
            <a:r>
              <a:rPr lang="en-US" sz="1600" dirty="0" smtClean="0"/>
              <a:t> </a:t>
            </a:r>
            <a:r>
              <a:rPr lang="en-US" sz="1600" dirty="0" err="1" smtClean="0"/>
              <a:t>bisa</a:t>
            </a:r>
            <a:r>
              <a:rPr lang="en-US" sz="1600" dirty="0" smtClean="0"/>
              <a:t> </a:t>
            </a:r>
            <a:r>
              <a:rPr lang="en-US" sz="1600" dirty="0" err="1" smtClean="0"/>
              <a:t>memasak</a:t>
            </a:r>
            <a:r>
              <a:rPr lang="en-US" sz="1600" dirty="0" smtClean="0"/>
              <a:t> </a:t>
            </a:r>
            <a:r>
              <a:rPr lang="en-US" sz="1600" dirty="0" err="1" smtClean="0"/>
              <a:t>nasi</a:t>
            </a:r>
            <a:r>
              <a:rPr lang="en-US" sz="1600" dirty="0" smtClean="0"/>
              <a:t>,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menyalakan</a:t>
            </a:r>
            <a:r>
              <a:rPr lang="en-US" sz="1600" dirty="0" smtClean="0"/>
              <a:t> </a:t>
            </a:r>
            <a:r>
              <a:rPr lang="en-US" sz="1600" dirty="0" err="1" smtClean="0"/>
              <a:t>peralatan</a:t>
            </a:r>
            <a:r>
              <a:rPr lang="en-US" sz="1600" dirty="0" smtClean="0"/>
              <a:t> </a:t>
            </a:r>
            <a:r>
              <a:rPr lang="en-US" sz="1600" dirty="0" err="1" smtClean="0"/>
              <a:t>rumah</a:t>
            </a:r>
            <a:r>
              <a:rPr lang="en-US" sz="1600" dirty="0" smtClean="0"/>
              <a:t> </a:t>
            </a:r>
            <a:r>
              <a:rPr lang="en-US" sz="1600" dirty="0" err="1" smtClean="0"/>
              <a:t>tangga</a:t>
            </a:r>
            <a:r>
              <a:rPr lang="en-US" sz="1600" dirty="0" smtClean="0"/>
              <a:t> </a:t>
            </a:r>
            <a:r>
              <a:rPr lang="en-US" sz="1600" dirty="0" err="1" smtClean="0"/>
              <a:t>lainnya</a:t>
            </a:r>
            <a:r>
              <a:rPr lang="en-US" sz="1600" dirty="0" smtClean="0"/>
              <a:t>.</a:t>
            </a:r>
          </a:p>
          <a:p>
            <a:pPr algn="just">
              <a:buNone/>
            </a:pPr>
            <a:endParaRPr lang="en-US" sz="1600" dirty="0" smtClean="0"/>
          </a:p>
          <a:p>
            <a:pPr algn="just">
              <a:buNone/>
            </a:pP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pic>
        <p:nvPicPr>
          <p:cNvPr id="2053" name="Picture 5" descr="E:\prius_detikoto_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667000"/>
            <a:ext cx="3429000" cy="2743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photo4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590800"/>
            <a:ext cx="3200400" cy="2667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457200"/>
            <a:ext cx="7772400" cy="60959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latin typeface="Lucida Handwriting" pitchFamily="66" charset="0"/>
              </a:rPr>
              <a:t>Velotaxis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"/>
            <a:ext cx="8001000" cy="5181600"/>
          </a:xfrm>
        </p:spPr>
        <p:txBody>
          <a:bodyPr>
            <a:normAutofit/>
          </a:bodyPr>
          <a:lstStyle/>
          <a:p>
            <a:pPr algn="just"/>
            <a:r>
              <a:rPr lang="en-US" sz="1800" dirty="0" err="1" smtClean="0">
                <a:solidFill>
                  <a:schemeClr val="tx1"/>
                </a:solidFill>
              </a:rPr>
              <a:t>Velotaxis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mungkin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di</a:t>
            </a:r>
            <a:r>
              <a:rPr lang="en-US" sz="1800" dirty="0" smtClean="0">
                <a:solidFill>
                  <a:schemeClr val="tx1"/>
                </a:solidFill>
              </a:rPr>
              <a:t> Indonesia </a:t>
            </a:r>
            <a:r>
              <a:rPr lang="en-US" sz="1800" dirty="0" err="1" smtClean="0">
                <a:solidFill>
                  <a:schemeClr val="tx1"/>
                </a:solidFill>
              </a:rPr>
              <a:t>di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kenal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dengan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nama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becak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Velotaxis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sebenarnya</a:t>
            </a:r>
            <a:endParaRPr lang="en-US" sz="1800" dirty="0" smtClean="0"/>
          </a:p>
          <a:p>
            <a:pPr marL="3584575" algn="just"/>
            <a:r>
              <a:rPr lang="en-US" sz="1800" dirty="0" err="1" smtClean="0">
                <a:solidFill>
                  <a:schemeClr val="tx1"/>
                </a:solidFill>
              </a:rPr>
              <a:t>sudah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kenal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Jerman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sejak</a:t>
            </a:r>
            <a:r>
              <a:rPr lang="en-US" sz="1800" dirty="0" smtClean="0">
                <a:solidFill>
                  <a:schemeClr val="tx1"/>
                </a:solidFill>
              </a:rPr>
              <a:t> 12 </a:t>
            </a:r>
            <a:r>
              <a:rPr lang="en-US" sz="1800" dirty="0" err="1" smtClean="0">
                <a:solidFill>
                  <a:schemeClr val="tx1"/>
                </a:solidFill>
              </a:rPr>
              <a:t>tahun</a:t>
            </a:r>
            <a:r>
              <a:rPr lang="en-US" sz="1800" dirty="0" smtClean="0">
                <a:solidFill>
                  <a:schemeClr val="tx1"/>
                </a:solidFill>
              </a:rPr>
              <a:t> yang </a:t>
            </a:r>
            <a:r>
              <a:rPr lang="en-US" sz="1800" dirty="0" err="1" smtClean="0">
                <a:solidFill>
                  <a:schemeClr val="tx1"/>
                </a:solidFill>
              </a:rPr>
              <a:t>lalu</a:t>
            </a:r>
            <a:r>
              <a:rPr lang="en-US" sz="1800" dirty="0" smtClean="0">
                <a:solidFill>
                  <a:schemeClr val="tx1"/>
                </a:solidFill>
              </a:rPr>
              <a:t> yang </a:t>
            </a:r>
            <a:r>
              <a:rPr lang="en-US" sz="1800" dirty="0" err="1" smtClean="0">
                <a:solidFill>
                  <a:schemeClr val="tx1"/>
                </a:solidFill>
              </a:rPr>
              <a:t>sekarang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ini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pergunakan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Jepang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sebagai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alat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transportasi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alternatif</a:t>
            </a:r>
            <a:r>
              <a:rPr lang="en-US" sz="1800" dirty="0" smtClean="0">
                <a:solidFill>
                  <a:schemeClr val="tx1"/>
                </a:solidFill>
              </a:rPr>
              <a:t>. </a:t>
            </a:r>
            <a:r>
              <a:rPr lang="en-US" sz="1800" dirty="0" err="1" smtClean="0">
                <a:solidFill>
                  <a:schemeClr val="tx1"/>
                </a:solidFill>
              </a:rPr>
              <a:t>Velotaxis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selain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menggunakan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tenaga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manusia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juga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menggunakan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sebuah</a:t>
            </a:r>
            <a:r>
              <a:rPr lang="en-US" sz="1800" dirty="0" smtClean="0">
                <a:solidFill>
                  <a:schemeClr val="tx1"/>
                </a:solidFill>
              </a:rPr>
              <a:t> motor yang </a:t>
            </a:r>
            <a:r>
              <a:rPr lang="en-US" sz="1800" dirty="0" err="1" smtClean="0">
                <a:solidFill>
                  <a:schemeClr val="tx1"/>
                </a:solidFill>
              </a:rPr>
              <a:t>dapat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mencapai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kecepatan</a:t>
            </a:r>
            <a:r>
              <a:rPr lang="en-US" sz="1800" dirty="0" smtClean="0">
                <a:solidFill>
                  <a:schemeClr val="tx1"/>
                </a:solidFill>
              </a:rPr>
              <a:t> 11 </a:t>
            </a:r>
            <a:r>
              <a:rPr lang="en-US" sz="1800" dirty="0" err="1" smtClean="0">
                <a:solidFill>
                  <a:schemeClr val="tx1"/>
                </a:solidFill>
              </a:rPr>
              <a:t>Kph</a:t>
            </a:r>
            <a:r>
              <a:rPr lang="en-US" sz="1800" dirty="0" smtClean="0">
                <a:solidFill>
                  <a:schemeClr val="tx1"/>
                </a:solidFill>
              </a:rPr>
              <a:t> yang </a:t>
            </a:r>
            <a:r>
              <a:rPr lang="en-US" sz="1800" dirty="0" err="1" smtClean="0">
                <a:solidFill>
                  <a:schemeClr val="tx1"/>
                </a:solidFill>
              </a:rPr>
              <a:t>bisa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digunakan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untuk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mengangkut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penumpang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pusat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kota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tepat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wisata</a:t>
            </a:r>
            <a:r>
              <a:rPr lang="en-US" sz="1800" dirty="0" smtClean="0">
                <a:solidFill>
                  <a:schemeClr val="tx1"/>
                </a:solidFill>
              </a:rPr>
              <a:t>. </a:t>
            </a:r>
            <a:r>
              <a:rPr lang="en-US" sz="1800" dirty="0" err="1" smtClean="0">
                <a:solidFill>
                  <a:schemeClr val="tx1"/>
                </a:solidFill>
              </a:rPr>
              <a:t>Untuk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menyewa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Velotaxis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dikenalkan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tarif</a:t>
            </a:r>
            <a:r>
              <a:rPr lang="en-US" sz="1800" dirty="0" smtClean="0">
                <a:solidFill>
                  <a:schemeClr val="tx1"/>
                </a:solidFill>
              </a:rPr>
              <a:t> 300 yen </a:t>
            </a:r>
            <a:r>
              <a:rPr lang="en-US" sz="1800" dirty="0" err="1" smtClean="0">
                <a:solidFill>
                  <a:schemeClr val="tx1"/>
                </a:solidFill>
              </a:rPr>
              <a:t>atau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kisaran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Mmm</a:t>
            </a:r>
            <a:r>
              <a:rPr lang="en-US" sz="1800" dirty="0" smtClean="0">
                <a:solidFill>
                  <a:schemeClr val="tx1"/>
                </a:solidFill>
              </a:rPr>
              <a:t>… </a:t>
            </a:r>
            <a:r>
              <a:rPr lang="en-US" sz="1800" dirty="0" err="1" smtClean="0">
                <a:solidFill>
                  <a:schemeClr val="tx1"/>
                </a:solidFill>
              </a:rPr>
              <a:t>mungkin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saja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nanti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Jepang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juga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akan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meng</a:t>
            </a:r>
            <a:r>
              <a:rPr lang="en-US" sz="1800" dirty="0" smtClean="0">
                <a:solidFill>
                  <a:schemeClr val="tx1"/>
                </a:solidFill>
              </a:rPr>
              <a:t> import </a:t>
            </a:r>
            <a:r>
              <a:rPr lang="en-US" sz="1800" dirty="0" err="1" smtClean="0">
                <a:solidFill>
                  <a:schemeClr val="tx1"/>
                </a:solidFill>
              </a:rPr>
              <a:t>becak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asal</a:t>
            </a:r>
            <a:r>
              <a:rPr lang="en-US" sz="1800" dirty="0" smtClean="0">
                <a:solidFill>
                  <a:schemeClr val="tx1"/>
                </a:solidFill>
              </a:rPr>
              <a:t> Indonesia </a:t>
            </a:r>
            <a:r>
              <a:rPr lang="en-US" sz="1800" dirty="0" err="1" smtClean="0">
                <a:solidFill>
                  <a:schemeClr val="tx1"/>
                </a:solidFill>
              </a:rPr>
              <a:t>dan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sekaligus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penarik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becaknya</a:t>
            </a:r>
            <a:r>
              <a:rPr lang="en-US" sz="1800" dirty="0" smtClean="0">
                <a:solidFill>
                  <a:schemeClr val="tx1"/>
                </a:solidFill>
              </a:rPr>
              <a:t>. 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81001"/>
            <a:ext cx="7772400" cy="1066799"/>
          </a:xfrm>
        </p:spPr>
        <p:txBody>
          <a:bodyPr/>
          <a:lstStyle/>
          <a:p>
            <a:pPr algn="ctr"/>
            <a:r>
              <a:rPr lang="en-US" b="1" dirty="0" smtClean="0"/>
              <a:t>Yamaha EC-f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371600"/>
            <a:ext cx="8610600" cy="53340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1800" dirty="0" smtClean="0">
                <a:solidFill>
                  <a:schemeClr val="tx1"/>
                </a:solidFill>
              </a:rPr>
              <a:t>Tokyo motor show </a:t>
            </a:r>
            <a:r>
              <a:rPr lang="en-US" sz="1800" dirty="0" err="1" smtClean="0">
                <a:solidFill>
                  <a:schemeClr val="tx1"/>
                </a:solidFill>
              </a:rPr>
              <a:t>makuhari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messe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chiba</a:t>
            </a:r>
            <a:r>
              <a:rPr lang="en-US" sz="1800" dirty="0" smtClean="0">
                <a:solidFill>
                  <a:schemeClr val="tx1"/>
                </a:solidFill>
              </a:rPr>
              <a:t> city 21 </a:t>
            </a:r>
            <a:r>
              <a:rPr lang="en-US" sz="1800" dirty="0" err="1" smtClean="0">
                <a:solidFill>
                  <a:schemeClr val="tx1"/>
                </a:solidFill>
              </a:rPr>
              <a:t>Oktober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sampai</a:t>
            </a:r>
            <a:r>
              <a:rPr lang="en-US" sz="1800" dirty="0" smtClean="0">
                <a:solidFill>
                  <a:schemeClr val="tx1"/>
                </a:solidFill>
              </a:rPr>
              <a:t> 4 </a:t>
            </a:r>
            <a:r>
              <a:rPr lang="en-US" sz="1800" dirty="0" err="1" smtClean="0">
                <a:solidFill>
                  <a:schemeClr val="tx1"/>
                </a:solidFill>
              </a:rPr>
              <a:t>november</a:t>
            </a:r>
            <a:r>
              <a:rPr lang="en-US" sz="1800" dirty="0" smtClean="0">
                <a:solidFill>
                  <a:schemeClr val="tx1"/>
                </a:solidFill>
              </a:rPr>
              <a:t>, 2009</a:t>
            </a:r>
          </a:p>
          <a:p>
            <a:pPr algn="just"/>
            <a:r>
              <a:rPr lang="en-US" sz="1800" dirty="0" err="1" smtClean="0">
                <a:solidFill>
                  <a:schemeClr val="tx1"/>
                </a:solidFill>
              </a:rPr>
              <a:t>Inilah</a:t>
            </a:r>
            <a:r>
              <a:rPr lang="en-US" sz="1800" dirty="0" smtClean="0">
                <a:solidFill>
                  <a:schemeClr val="tx1"/>
                </a:solidFill>
              </a:rPr>
              <a:t> motor </a:t>
            </a:r>
            <a:r>
              <a:rPr lang="en-US" sz="1800" dirty="0" err="1" smtClean="0">
                <a:solidFill>
                  <a:schemeClr val="tx1"/>
                </a:solidFill>
              </a:rPr>
              <a:t>dengan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konsep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skutik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listrik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ramah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lingkungan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Perubahan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iklim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dunia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4214813" algn="just"/>
            <a:r>
              <a:rPr lang="en-US" sz="1800" dirty="0" err="1" smtClean="0">
                <a:solidFill>
                  <a:schemeClr val="tx1"/>
                </a:solidFill>
              </a:rPr>
              <a:t>akibat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meningkatnya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kadar</a:t>
            </a:r>
            <a:r>
              <a:rPr lang="en-US" sz="1800" dirty="0" smtClean="0">
                <a:solidFill>
                  <a:schemeClr val="tx1"/>
                </a:solidFill>
              </a:rPr>
              <a:t> gas </a:t>
            </a:r>
            <a:r>
              <a:rPr lang="en-US" sz="1800" dirty="0" err="1" smtClean="0">
                <a:solidFill>
                  <a:schemeClr val="tx1"/>
                </a:solidFill>
              </a:rPr>
              <a:t>rumah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kaca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membuat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manusia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berpikir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untuk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bisa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membuat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alat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transportasi</a:t>
            </a:r>
            <a:r>
              <a:rPr lang="en-US" sz="1800" dirty="0" smtClean="0">
                <a:solidFill>
                  <a:schemeClr val="tx1"/>
                </a:solidFill>
              </a:rPr>
              <a:t> yang </a:t>
            </a:r>
            <a:r>
              <a:rPr lang="en-US" sz="1800" dirty="0" err="1" smtClean="0">
                <a:solidFill>
                  <a:schemeClr val="tx1"/>
                </a:solidFill>
              </a:rPr>
              <a:t>benar-benar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ramah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lingkungan</a:t>
            </a:r>
            <a:r>
              <a:rPr lang="en-US" sz="1800" dirty="0" smtClean="0">
                <a:solidFill>
                  <a:schemeClr val="tx1"/>
                </a:solidFill>
              </a:rPr>
              <a:t>. </a:t>
            </a:r>
            <a:r>
              <a:rPr lang="en-US" sz="1800" dirty="0" err="1" smtClean="0">
                <a:solidFill>
                  <a:schemeClr val="tx1"/>
                </a:solidFill>
              </a:rPr>
              <a:t>Tak</a:t>
            </a:r>
            <a:r>
              <a:rPr lang="en-US" sz="1800" dirty="0" smtClean="0"/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terkecuali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salah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satu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pabrikan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raksasa</a:t>
            </a:r>
            <a:r>
              <a:rPr lang="en-US" sz="1800" dirty="0" smtClean="0"/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Jepang</a:t>
            </a:r>
            <a:r>
              <a:rPr lang="en-US" sz="1800" dirty="0" smtClean="0">
                <a:solidFill>
                  <a:schemeClr val="tx1"/>
                </a:solidFill>
              </a:rPr>
              <a:t> yang </a:t>
            </a:r>
            <a:r>
              <a:rPr lang="en-US" sz="1800" dirty="0" err="1" smtClean="0">
                <a:solidFill>
                  <a:schemeClr val="tx1"/>
                </a:solidFill>
              </a:rPr>
              <a:t>turut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memproduksi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Skutik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beremisi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mencapai</a:t>
            </a:r>
            <a:r>
              <a:rPr lang="en-US" sz="1800" dirty="0" smtClean="0">
                <a:solidFill>
                  <a:schemeClr val="tx1"/>
                </a:solidFill>
              </a:rPr>
              <a:t> 0. Yamaha </a:t>
            </a:r>
            <a:r>
              <a:rPr lang="en-US" sz="1800" dirty="0" err="1" smtClean="0">
                <a:solidFill>
                  <a:schemeClr val="tx1"/>
                </a:solidFill>
              </a:rPr>
              <a:t>meluncurkan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sepeda</a:t>
            </a:r>
            <a:r>
              <a:rPr lang="en-US" sz="1800" dirty="0" smtClean="0">
                <a:solidFill>
                  <a:schemeClr val="tx1"/>
                </a:solidFill>
              </a:rPr>
              <a:t> motor </a:t>
            </a:r>
            <a:r>
              <a:rPr lang="en-US" sz="1800" dirty="0" err="1" smtClean="0">
                <a:solidFill>
                  <a:schemeClr val="tx1"/>
                </a:solidFill>
              </a:rPr>
              <a:t>unik</a:t>
            </a:r>
            <a:r>
              <a:rPr lang="en-US" sz="1800" dirty="0" smtClean="0">
                <a:solidFill>
                  <a:schemeClr val="tx1"/>
                </a:solidFill>
              </a:rPr>
              <a:t> yang </a:t>
            </a:r>
            <a:r>
              <a:rPr lang="en-US" sz="1800" dirty="0" err="1" smtClean="0">
                <a:solidFill>
                  <a:schemeClr val="tx1"/>
                </a:solidFill>
              </a:rPr>
              <a:t>ramah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lingkungan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atau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sepeda</a:t>
            </a:r>
            <a:r>
              <a:rPr lang="en-US" sz="1800" dirty="0" smtClean="0">
                <a:solidFill>
                  <a:schemeClr val="tx1"/>
                </a:solidFill>
              </a:rPr>
              <a:t> motor </a:t>
            </a:r>
            <a:r>
              <a:rPr lang="en-US" sz="1800" dirty="0" err="1" smtClean="0">
                <a:solidFill>
                  <a:schemeClr val="tx1"/>
                </a:solidFill>
              </a:rPr>
              <a:t>listrik</a:t>
            </a:r>
            <a:r>
              <a:rPr lang="en-US" sz="1800" dirty="0" smtClean="0">
                <a:solidFill>
                  <a:schemeClr val="tx1"/>
                </a:solidFill>
              </a:rPr>
              <a:t> EC-f . </a:t>
            </a:r>
            <a:r>
              <a:rPr lang="en-US" sz="1800" dirty="0" err="1" smtClean="0">
                <a:solidFill>
                  <a:schemeClr val="tx1"/>
                </a:solidFill>
              </a:rPr>
              <a:t>Sepeda</a:t>
            </a:r>
            <a:r>
              <a:rPr lang="en-US" sz="1800" dirty="0" smtClean="0">
                <a:solidFill>
                  <a:schemeClr val="tx1"/>
                </a:solidFill>
              </a:rPr>
              <a:t> motor </a:t>
            </a:r>
            <a:r>
              <a:rPr lang="en-US" sz="1800" dirty="0" err="1" smtClean="0">
                <a:solidFill>
                  <a:schemeClr val="tx1"/>
                </a:solidFill>
              </a:rPr>
              <a:t>ini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rancang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bagi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pengendara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untuk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segala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usia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serta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tingkat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pengalaman</a:t>
            </a:r>
            <a:r>
              <a:rPr lang="en-US" sz="1800" dirty="0" smtClean="0">
                <a:solidFill>
                  <a:schemeClr val="tx1"/>
                </a:solidFill>
              </a:rPr>
              <a:t> yang </a:t>
            </a:r>
            <a:r>
              <a:rPr lang="en-US" sz="1800" dirty="0" err="1" smtClean="0">
                <a:solidFill>
                  <a:schemeClr val="tx1"/>
                </a:solidFill>
              </a:rPr>
              <a:t>berbeda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dengan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menggunakan</a:t>
            </a:r>
            <a:r>
              <a:rPr lang="en-US" sz="1800" dirty="0" smtClean="0">
                <a:solidFill>
                  <a:schemeClr val="tx1"/>
                </a:solidFill>
              </a:rPr>
              <a:t> material </a:t>
            </a:r>
            <a:r>
              <a:rPr lang="en-US" sz="1800" dirty="0" err="1" smtClean="0">
                <a:solidFill>
                  <a:schemeClr val="tx1"/>
                </a:solidFill>
              </a:rPr>
              <a:t>alumunium</a:t>
            </a:r>
            <a:r>
              <a:rPr lang="en-US" sz="1800" dirty="0" smtClean="0">
                <a:solidFill>
                  <a:schemeClr val="tx1"/>
                </a:solidFill>
              </a:rPr>
              <a:t> yang </a:t>
            </a:r>
            <a:r>
              <a:rPr lang="en-US" sz="1800" dirty="0" err="1" smtClean="0">
                <a:solidFill>
                  <a:schemeClr val="tx1"/>
                </a:solidFill>
              </a:rPr>
              <a:t>ringan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baterai</a:t>
            </a:r>
            <a:r>
              <a:rPr lang="en-US" sz="1800" dirty="0" smtClean="0">
                <a:solidFill>
                  <a:schemeClr val="tx1"/>
                </a:solidFill>
              </a:rPr>
              <a:t> lithium ion yang </a:t>
            </a:r>
            <a:r>
              <a:rPr lang="en-US" sz="1800" dirty="0" err="1" smtClean="0">
                <a:solidFill>
                  <a:schemeClr val="tx1"/>
                </a:solidFill>
              </a:rPr>
              <a:t>tahan</a:t>
            </a:r>
            <a:r>
              <a:rPr lang="en-US" sz="1800" dirty="0" smtClean="0">
                <a:solidFill>
                  <a:schemeClr val="tx1"/>
                </a:solidFill>
              </a:rPr>
              <a:t> lama, </a:t>
            </a:r>
            <a:r>
              <a:rPr lang="en-US" sz="1800" dirty="0" err="1" smtClean="0">
                <a:solidFill>
                  <a:schemeClr val="tx1"/>
                </a:solidFill>
              </a:rPr>
              <a:t>dan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sebuah</a:t>
            </a:r>
            <a:r>
              <a:rPr lang="en-US" sz="1800" dirty="0" smtClean="0">
                <a:solidFill>
                  <a:schemeClr val="tx1"/>
                </a:solidFill>
              </a:rPr>
              <a:t> motor </a:t>
            </a:r>
            <a:r>
              <a:rPr lang="en-US" sz="1800" dirty="0" err="1" smtClean="0">
                <a:solidFill>
                  <a:schemeClr val="tx1"/>
                </a:solidFill>
              </a:rPr>
              <a:t>listrik</a:t>
            </a:r>
            <a:r>
              <a:rPr lang="en-US" sz="1800" dirty="0" smtClean="0">
                <a:solidFill>
                  <a:schemeClr val="tx1"/>
                </a:solidFill>
              </a:rPr>
              <a:t> 0,6 kWh, </a:t>
            </a:r>
            <a:r>
              <a:rPr lang="en-US" sz="1800" dirty="0" err="1" smtClean="0">
                <a:solidFill>
                  <a:schemeClr val="tx1"/>
                </a:solidFill>
              </a:rPr>
              <a:t>Untuk</a:t>
            </a:r>
            <a:r>
              <a:rPr lang="en-US" sz="1800" dirty="0" smtClean="0">
                <a:solidFill>
                  <a:schemeClr val="tx1"/>
                </a:solidFill>
              </a:rPr>
              <a:t> Performa, </a:t>
            </a:r>
            <a:r>
              <a:rPr lang="en-US" sz="1800" dirty="0" err="1" smtClean="0">
                <a:solidFill>
                  <a:schemeClr val="tx1"/>
                </a:solidFill>
              </a:rPr>
              <a:t>skutik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berbentuk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seperti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huruf</a:t>
            </a:r>
            <a:r>
              <a:rPr lang="en-US" sz="1800" dirty="0" smtClean="0">
                <a:solidFill>
                  <a:schemeClr val="tx1"/>
                </a:solidFill>
              </a:rPr>
              <a:t> X </a:t>
            </a:r>
            <a:r>
              <a:rPr lang="en-US" sz="1800" dirty="0" err="1" smtClean="0">
                <a:solidFill>
                  <a:schemeClr val="tx1"/>
                </a:solidFill>
              </a:rPr>
              <a:t>dengan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konsep</a:t>
            </a:r>
            <a:r>
              <a:rPr lang="en-US" sz="1800" dirty="0" smtClean="0">
                <a:solidFill>
                  <a:schemeClr val="tx1"/>
                </a:solidFill>
              </a:rPr>
              <a:t> “Light, Smart, Clean </a:t>
            </a:r>
            <a:r>
              <a:rPr lang="en-US" sz="1800" dirty="0" err="1" smtClean="0">
                <a:solidFill>
                  <a:schemeClr val="tx1"/>
                </a:solidFill>
              </a:rPr>
              <a:t>dan</a:t>
            </a:r>
            <a:r>
              <a:rPr lang="en-US" sz="1800" dirty="0" smtClean="0">
                <a:solidFill>
                  <a:schemeClr val="tx1"/>
                </a:solidFill>
              </a:rPr>
              <a:t> Silent” </a:t>
            </a:r>
            <a:r>
              <a:rPr lang="en-US" sz="1800" dirty="0" err="1" smtClean="0">
                <a:solidFill>
                  <a:schemeClr val="tx1"/>
                </a:solidFill>
              </a:rPr>
              <a:t>ini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pada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saat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berjalan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nyaris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tanpa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suara</a:t>
            </a:r>
            <a:r>
              <a:rPr lang="en-US" sz="1800" dirty="0" smtClean="0">
                <a:solidFill>
                  <a:schemeClr val="tx1"/>
                </a:solidFill>
              </a:rPr>
              <a:t>. </a:t>
            </a:r>
          </a:p>
          <a:p>
            <a:pPr algn="just"/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771775"/>
            <a:ext cx="40576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err="1" smtClean="0">
                <a:latin typeface="Lucida Handwriting" pitchFamily="66" charset="0"/>
              </a:rPr>
              <a:t>Yokoso</a:t>
            </a:r>
            <a:r>
              <a:rPr lang="en-US" sz="3200" dirty="0" smtClean="0">
                <a:latin typeface="Lucida Handwriting" pitchFamily="66" charset="0"/>
              </a:rPr>
              <a:t> Japan</a:t>
            </a:r>
            <a:endParaRPr lang="en-US" sz="3200" dirty="0">
              <a:latin typeface="Lucida Handwriting" pitchFamily="66" charset="0"/>
            </a:endParaRPr>
          </a:p>
        </p:txBody>
      </p:sp>
      <p:pic>
        <p:nvPicPr>
          <p:cNvPr id="1026" name="Picture 2" descr="E:\Amphibious-bus-Japa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81200"/>
            <a:ext cx="4267200" cy="306939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53000" y="1295400"/>
            <a:ext cx="37338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B</a:t>
            </a:r>
            <a:r>
              <a:rPr lang="id-ID" dirty="0" smtClean="0"/>
              <a:t>us amfibi kendaraan pertama di Jepang  Dibutuhkan gambar di Prefektur Tochigi bendungan Nikko Kawaji kota. </a:t>
            </a:r>
            <a:r>
              <a:rPr lang="en-US" dirty="0" smtClean="0"/>
              <a:t>Bus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dikemudikan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terbesar</a:t>
            </a:r>
            <a:r>
              <a:rPr lang="en-US" dirty="0" smtClean="0"/>
              <a:t> bus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kereta</a:t>
            </a:r>
            <a:r>
              <a:rPr lang="en-US" dirty="0" smtClean="0"/>
              <a:t> </a:t>
            </a:r>
            <a:r>
              <a:rPr lang="en-US" dirty="0" err="1" smtClean="0"/>
              <a:t>api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, </a:t>
            </a:r>
            <a:r>
              <a:rPr lang="en-US" dirty="0" err="1" smtClean="0"/>
              <a:t>Stagcoach</a:t>
            </a:r>
            <a:r>
              <a:rPr lang="en-US" dirty="0" smtClean="0"/>
              <a:t>  Group. 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err="1" smtClean="0"/>
              <a:t>Amfibus</a:t>
            </a:r>
            <a:r>
              <a:rPr lang="en-US" dirty="0" smtClean="0"/>
              <a:t>, </a:t>
            </a:r>
            <a:r>
              <a:rPr lang="en-US" dirty="0" err="1" smtClean="0"/>
              <a:t>demikian</a:t>
            </a:r>
            <a:r>
              <a:rPr lang="en-US" dirty="0" smtClean="0"/>
              <a:t> </a:t>
            </a:r>
            <a:r>
              <a:rPr lang="en-US" dirty="0" err="1" smtClean="0"/>
              <a:t>sebutan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bus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menampung</a:t>
            </a:r>
            <a:r>
              <a:rPr lang="en-US" dirty="0" smtClean="0"/>
              <a:t> </a:t>
            </a:r>
            <a:r>
              <a:rPr lang="en-US" dirty="0" err="1" smtClean="0"/>
              <a:t>sebanyak</a:t>
            </a:r>
            <a:r>
              <a:rPr lang="en-US" dirty="0" smtClean="0"/>
              <a:t> 50 </a:t>
            </a:r>
            <a:r>
              <a:rPr lang="en-US" dirty="0" err="1" smtClean="0"/>
              <a:t>penumpang</a:t>
            </a:r>
            <a:r>
              <a:rPr lang="en-US" dirty="0" smtClean="0"/>
              <a:t>. </a:t>
            </a:r>
            <a:r>
              <a:rPr lang="en-US" dirty="0" err="1" smtClean="0"/>
              <a:t>Kehadiran</a:t>
            </a:r>
            <a:r>
              <a:rPr lang="en-US" dirty="0" smtClean="0"/>
              <a:t> bus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kemudahan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turis</a:t>
            </a:r>
            <a:r>
              <a:rPr lang="en-US" dirty="0" smtClean="0"/>
              <a:t>. </a:t>
            </a:r>
            <a:r>
              <a:rPr lang="en-US" dirty="0" err="1" smtClean="0"/>
              <a:t>Tak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berjalan-jalan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kota</a:t>
            </a:r>
            <a:r>
              <a:rPr lang="en-US" dirty="0" smtClean="0"/>
              <a:t>, </a:t>
            </a:r>
            <a:r>
              <a:rPr lang="en-US" dirty="0" err="1" smtClean="0"/>
              <a:t>tapi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 smtClean="0"/>
              <a:t>nyaman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menyenangkan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wisata</a:t>
            </a:r>
            <a:r>
              <a:rPr lang="en-US" dirty="0" smtClean="0"/>
              <a:t> air.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ja-JP" altLang="en-US" sz="4800" smtClean="0"/>
              <a:t>ありがとう　ございます</a:t>
            </a:r>
            <a:endParaRPr lang="en-US" sz="4800" dirty="0"/>
          </a:p>
        </p:txBody>
      </p:sp>
      <p:pic>
        <p:nvPicPr>
          <p:cNvPr id="5" name="Picture 4" descr="I7348411-3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2971800"/>
            <a:ext cx="2619375" cy="304800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515</TotalTime>
  <Words>587</Words>
  <Application>Microsoft Office PowerPoint</Application>
  <PresentationFormat>On-screen Show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Metro</vt:lpstr>
      <vt:lpstr>TRANSPORTASI DI JEPANG </vt:lpstr>
      <vt:lpstr>SHINKANSEN </vt:lpstr>
      <vt:lpstr>Jinrikisha (人力車)</vt:lpstr>
      <vt:lpstr>SUBWAY</vt:lpstr>
      <vt:lpstr>Mobil Listrik </vt:lpstr>
      <vt:lpstr>Velotaxis </vt:lpstr>
      <vt:lpstr>Yamaha EC-f</vt:lpstr>
      <vt:lpstr>Yokoso Japan</vt:lpstr>
      <vt:lpstr>Slide 9</vt:lpstr>
    </vt:vector>
  </TitlesOfParts>
  <Company>Version 5.1 build 2600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TRANSPORTASI DI JEPANG</dc:title>
  <dc:creator>Microsoft Windows</dc:creator>
  <cp:lastModifiedBy>Dani</cp:lastModifiedBy>
  <cp:revision>74</cp:revision>
  <dcterms:created xsi:type="dcterms:W3CDTF">2011-09-30T22:52:14Z</dcterms:created>
  <dcterms:modified xsi:type="dcterms:W3CDTF">2011-10-05T22:42:21Z</dcterms:modified>
</cp:coreProperties>
</file>